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6"/>
  </p:notesMasterIdLst>
  <p:sldIdLst>
    <p:sldId id="256" r:id="rId2"/>
    <p:sldId id="282" r:id="rId3"/>
    <p:sldId id="787" r:id="rId4"/>
    <p:sldId id="878" r:id="rId5"/>
    <p:sldId id="879" r:id="rId6"/>
    <p:sldId id="894" r:id="rId7"/>
    <p:sldId id="892" r:id="rId8"/>
    <p:sldId id="881" r:id="rId9"/>
    <p:sldId id="890" r:id="rId10"/>
    <p:sldId id="882" r:id="rId11"/>
    <p:sldId id="883" r:id="rId12"/>
    <p:sldId id="891" r:id="rId13"/>
    <p:sldId id="846" r:id="rId14"/>
    <p:sldId id="895" r:id="rId15"/>
    <p:sldId id="893" r:id="rId16"/>
    <p:sldId id="886" r:id="rId17"/>
    <p:sldId id="887" r:id="rId18"/>
    <p:sldId id="884" r:id="rId19"/>
    <p:sldId id="888" r:id="rId20"/>
    <p:sldId id="602" r:id="rId21"/>
    <p:sldId id="273" r:id="rId22"/>
    <p:sldId id="274" r:id="rId23"/>
    <p:sldId id="275" r:id="rId24"/>
    <p:sldId id="27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878"/>
            <p14:sldId id="879"/>
            <p14:sldId id="894"/>
            <p14:sldId id="892"/>
            <p14:sldId id="881"/>
            <p14:sldId id="890"/>
            <p14:sldId id="882"/>
            <p14:sldId id="883"/>
            <p14:sldId id="891"/>
            <p14:sldId id="846"/>
            <p14:sldId id="895"/>
            <p14:sldId id="893"/>
            <p14:sldId id="886"/>
            <p14:sldId id="887"/>
            <p14:sldId id="884"/>
            <p14:sldId id="888"/>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47" autoAdjust="0"/>
  </p:normalViewPr>
  <p:slideViewPr>
    <p:cSldViewPr snapToGrid="0">
      <p:cViewPr varScale="1">
        <p:scale>
          <a:sx n="90" d="100"/>
          <a:sy n="90" d="100"/>
        </p:scale>
        <p:origin x="84"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5" Type="http://schemas.openxmlformats.org/officeDocument/2006/relationships/image" Target="../media/image42.wmf"/><Relationship Id="rId4"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2020-11-30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Eigenvalues and eigenvectors of signals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Eigenvalues and eigenvectors of signals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Eigenvalues and eigenvectors of signals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Eigenvalues and eigenvectors of signals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Eigenvalues and eigenvectors of signals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Eigenvalues and eigenvectors of signals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Eigenvalues and eigenvectors of signals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7.bin"/><Relationship Id="rId3" Type="http://schemas.microsoft.com/office/2007/relationships/media" Target="../media/media10.m4a"/><Relationship Id="rId7" Type="http://schemas.openxmlformats.org/officeDocument/2006/relationships/image" Target="../media/image14.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8.bin"/><Relationship Id="rId4" Type="http://schemas.openxmlformats.org/officeDocument/2006/relationships/audio" Target="../media/media10.m4a"/><Relationship Id="rId9" Type="http://schemas.openxmlformats.org/officeDocument/2006/relationships/image" Target="../media/image15.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20.wmf"/><Relationship Id="rId3" Type="http://schemas.microsoft.com/office/2007/relationships/media" Target="../media/media11.m4a"/><Relationship Id="rId7" Type="http://schemas.openxmlformats.org/officeDocument/2006/relationships/image" Target="../media/image17.wmf"/><Relationship Id="rId12" Type="http://schemas.openxmlformats.org/officeDocument/2006/relationships/oleObject" Target="../embeddings/oleObject12.bin"/><Relationship Id="rId2" Type="http://schemas.openxmlformats.org/officeDocument/2006/relationships/tags" Target="../tags/tag9.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19.wmf"/><Relationship Id="rId5" Type="http://schemas.openxmlformats.org/officeDocument/2006/relationships/slideLayout" Target="../slideLayouts/slideLayout2.xml"/><Relationship Id="rId10" Type="http://schemas.openxmlformats.org/officeDocument/2006/relationships/oleObject" Target="../embeddings/oleObject11.bin"/><Relationship Id="rId4" Type="http://schemas.openxmlformats.org/officeDocument/2006/relationships/audio" Target="../media/media11.m4a"/><Relationship Id="rId9" Type="http://schemas.openxmlformats.org/officeDocument/2006/relationships/image" Target="../media/image18.wmf"/><Relationship Id="rId1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8.png"/><Relationship Id="rId2" Type="http://schemas.microsoft.com/office/2007/relationships/media" Target="../media/media12.m4a"/><Relationship Id="rId1" Type="http://schemas.openxmlformats.org/officeDocument/2006/relationships/vmlDrawing" Target="../drawings/vmlDrawing5.vml"/><Relationship Id="rId6" Type="http://schemas.openxmlformats.org/officeDocument/2006/relationships/image" Target="../media/image21.wmf"/><Relationship Id="rId5" Type="http://schemas.openxmlformats.org/officeDocument/2006/relationships/oleObject" Target="../embeddings/oleObject13.bin"/><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13.m4a"/><Relationship Id="rId7" Type="http://schemas.openxmlformats.org/officeDocument/2006/relationships/image" Target="../media/image22.wmf"/><Relationship Id="rId12"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24.wmf"/><Relationship Id="rId5" Type="http://schemas.openxmlformats.org/officeDocument/2006/relationships/slideLayout" Target="../slideLayouts/slideLayout2.xml"/><Relationship Id="rId10" Type="http://schemas.openxmlformats.org/officeDocument/2006/relationships/oleObject" Target="../embeddings/oleObject16.bin"/><Relationship Id="rId4" Type="http://schemas.openxmlformats.org/officeDocument/2006/relationships/audio" Target="../media/media13.m4a"/><Relationship Id="rId9" Type="http://schemas.openxmlformats.org/officeDocument/2006/relationships/image" Target="../media/image23.wmf"/></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5.m4a"/><Relationship Id="rId7" Type="http://schemas.openxmlformats.org/officeDocument/2006/relationships/image" Target="../media/image25.wmf"/><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29.wmf"/><Relationship Id="rId3" Type="http://schemas.microsoft.com/office/2007/relationships/media" Target="../media/media16.m4a"/><Relationship Id="rId7" Type="http://schemas.openxmlformats.org/officeDocument/2006/relationships/image" Target="../media/image26.wmf"/><Relationship Id="rId12" Type="http://schemas.openxmlformats.org/officeDocument/2006/relationships/oleObject" Target="../embeddings/oleObject21.bin"/><Relationship Id="rId2" Type="http://schemas.openxmlformats.org/officeDocument/2006/relationships/tags" Target="../tags/tag13.xml"/><Relationship Id="rId1" Type="http://schemas.openxmlformats.org/officeDocument/2006/relationships/vmlDrawing" Target="../drawings/vmlDrawing8.vml"/><Relationship Id="rId6" Type="http://schemas.openxmlformats.org/officeDocument/2006/relationships/oleObject" Target="../embeddings/oleObject18.bin"/><Relationship Id="rId11" Type="http://schemas.openxmlformats.org/officeDocument/2006/relationships/image" Target="../media/image28.wmf"/><Relationship Id="rId5" Type="http://schemas.openxmlformats.org/officeDocument/2006/relationships/slideLayout" Target="../slideLayouts/slideLayout2.xml"/><Relationship Id="rId10" Type="http://schemas.openxmlformats.org/officeDocument/2006/relationships/oleObject" Target="../embeddings/oleObject20.bin"/><Relationship Id="rId4" Type="http://schemas.openxmlformats.org/officeDocument/2006/relationships/audio" Target="../media/media16.m4a"/><Relationship Id="rId9" Type="http://schemas.openxmlformats.org/officeDocument/2006/relationships/image" Target="../media/image27.wmf"/><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33.wmf"/><Relationship Id="rId3" Type="http://schemas.microsoft.com/office/2007/relationships/media" Target="../media/media17.m4a"/><Relationship Id="rId7" Type="http://schemas.openxmlformats.org/officeDocument/2006/relationships/image" Target="../media/image30.wmf"/><Relationship Id="rId12" Type="http://schemas.openxmlformats.org/officeDocument/2006/relationships/oleObject" Target="../embeddings/oleObject25.bin"/><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oleObject" Target="../embeddings/oleObject22.bin"/><Relationship Id="rId11" Type="http://schemas.openxmlformats.org/officeDocument/2006/relationships/image" Target="../media/image32.wmf"/><Relationship Id="rId5" Type="http://schemas.openxmlformats.org/officeDocument/2006/relationships/slideLayout" Target="../slideLayouts/slideLayout2.xml"/><Relationship Id="rId10" Type="http://schemas.openxmlformats.org/officeDocument/2006/relationships/oleObject" Target="../embeddings/oleObject24.bin"/><Relationship Id="rId4" Type="http://schemas.openxmlformats.org/officeDocument/2006/relationships/audio" Target="../media/media17.m4a"/><Relationship Id="rId9" Type="http://schemas.openxmlformats.org/officeDocument/2006/relationships/image" Target="../media/image31.wmf"/><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37.wmf"/><Relationship Id="rId3" Type="http://schemas.microsoft.com/office/2007/relationships/media" Target="../media/media18.m4a"/><Relationship Id="rId7" Type="http://schemas.openxmlformats.org/officeDocument/2006/relationships/image" Target="../media/image34.wmf"/><Relationship Id="rId12" Type="http://schemas.openxmlformats.org/officeDocument/2006/relationships/oleObject" Target="../embeddings/oleObject29.bin"/><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oleObject" Target="../embeddings/oleObject26.bin"/><Relationship Id="rId11" Type="http://schemas.openxmlformats.org/officeDocument/2006/relationships/image" Target="../media/image36.wmf"/><Relationship Id="rId5" Type="http://schemas.openxmlformats.org/officeDocument/2006/relationships/slideLayout" Target="../slideLayouts/slideLayout2.xml"/><Relationship Id="rId10" Type="http://schemas.openxmlformats.org/officeDocument/2006/relationships/oleObject" Target="../embeddings/oleObject28.bin"/><Relationship Id="rId4" Type="http://schemas.openxmlformats.org/officeDocument/2006/relationships/audio" Target="../media/media18.m4a"/><Relationship Id="rId9" Type="http://schemas.openxmlformats.org/officeDocument/2006/relationships/image" Target="../media/image35.wmf"/><Relationship Id="rId1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41.wmf"/><Relationship Id="rId3" Type="http://schemas.microsoft.com/office/2007/relationships/media" Target="../media/media19.m4a"/><Relationship Id="rId7" Type="http://schemas.openxmlformats.org/officeDocument/2006/relationships/image" Target="../media/image38.wmf"/><Relationship Id="rId12" Type="http://schemas.openxmlformats.org/officeDocument/2006/relationships/oleObject" Target="../embeddings/oleObject33.bin"/><Relationship Id="rId2" Type="http://schemas.openxmlformats.org/officeDocument/2006/relationships/tags" Target="../tags/tag16.xml"/><Relationship Id="rId16" Type="http://schemas.openxmlformats.org/officeDocument/2006/relationships/image" Target="../media/image8.png"/><Relationship Id="rId1" Type="http://schemas.openxmlformats.org/officeDocument/2006/relationships/vmlDrawing" Target="../drawings/vmlDrawing11.vml"/><Relationship Id="rId6" Type="http://schemas.openxmlformats.org/officeDocument/2006/relationships/oleObject" Target="../embeddings/oleObject30.bin"/><Relationship Id="rId11" Type="http://schemas.openxmlformats.org/officeDocument/2006/relationships/image" Target="../media/image40.wmf"/><Relationship Id="rId5" Type="http://schemas.openxmlformats.org/officeDocument/2006/relationships/slideLayout" Target="../slideLayouts/slideLayout2.xml"/><Relationship Id="rId15" Type="http://schemas.openxmlformats.org/officeDocument/2006/relationships/image" Target="../media/image42.wmf"/><Relationship Id="rId10" Type="http://schemas.openxmlformats.org/officeDocument/2006/relationships/oleObject" Target="../embeddings/oleObject32.bin"/><Relationship Id="rId4" Type="http://schemas.openxmlformats.org/officeDocument/2006/relationships/audio" Target="../media/media19.m4a"/><Relationship Id="rId9" Type="http://schemas.openxmlformats.org/officeDocument/2006/relationships/image" Target="../media/image39.wmf"/><Relationship Id="rId14" Type="http://schemas.openxmlformats.org/officeDocument/2006/relationships/oleObject" Target="../embeddings/oleObject34.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8.m4a"/><Relationship Id="rId7" Type="http://schemas.openxmlformats.org/officeDocument/2006/relationships/image" Target="../media/image9.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8.m4a"/><Relationship Id="rId9" Type="http://schemas.openxmlformats.org/officeDocument/2006/relationships/image" Target="../media/image10.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9.m4a"/><Relationship Id="rId7" Type="http://schemas.openxmlformats.org/officeDocument/2006/relationships/image" Target="../media/image12.wmf"/><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Eigenvalues and</a:t>
            </a:r>
            <a:br>
              <a:rPr lang="en-US" dirty="0"/>
            </a:br>
            <a:r>
              <a:rPr lang="en-US" dirty="0"/>
              <a:t>eigenvectors of signals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3767A6A0-4B20-44E3-AFAE-B87658F698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4504"/>
    </mc:Choice>
    <mc:Fallback xmlns="">
      <p:transition spd="slow" advTm="14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Next, let us find solutions to</a:t>
            </a:r>
          </a:p>
          <a:p>
            <a:pPr marL="0" indent="0" algn="ctr">
              <a:buNone/>
            </a:pPr>
            <a:r>
              <a:rPr lang="en-US" i="1" dirty="0">
                <a:latin typeface="Times New Roman" panose="02020603050405020304" pitchFamily="18" charset="0"/>
              </a:rPr>
              <a:t>E</a:t>
            </a:r>
            <a:r>
              <a:rPr lang="en-US" baseline="30000" dirty="0">
                <a:latin typeface="Times New Roman" panose="02020603050405020304" pitchFamily="18" charset="0"/>
              </a:rPr>
              <a:t>2</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Symbol" panose="05050102010706020507" pitchFamily="18" charset="2"/>
              </a:rPr>
              <a:t>a</a:t>
            </a:r>
            <a:r>
              <a:rPr lang="en-US" baseline="-25000" dirty="0">
                <a:latin typeface="Times New Roman" panose="02020603050405020304" pitchFamily="18" charset="0"/>
              </a:rPr>
              <a:t>1 </a:t>
            </a:r>
            <a:r>
              <a:rPr lang="en-US" i="1" dirty="0">
                <a:latin typeface="Times New Roman" panose="02020603050405020304" pitchFamily="18" charset="0"/>
              </a:rPr>
              <a:t>Ex</a:t>
            </a:r>
            <a:r>
              <a:rPr lang="en-US" dirty="0">
                <a:latin typeface="Times New Roman" panose="02020603050405020304" pitchFamily="18" charset="0"/>
              </a:rPr>
              <a:t> + </a:t>
            </a:r>
            <a:r>
              <a:rPr lang="en-US" i="1" dirty="0">
                <a:latin typeface="Symbol" panose="05050102010706020507" pitchFamily="18" charset="2"/>
              </a:rPr>
              <a:t>a</a:t>
            </a:r>
            <a:r>
              <a:rPr lang="en-US" baseline="-25000" dirty="0">
                <a:latin typeface="Times New Roman" panose="02020603050405020304" pitchFamily="18" charset="0"/>
              </a:rPr>
              <a:t>0 </a:t>
            </a:r>
            <a:r>
              <a:rPr lang="en-US" i="1" dirty="0">
                <a:latin typeface="Times New Roman" panose="02020603050405020304" pitchFamily="18" charset="0"/>
              </a:rPr>
              <a:t>x</a:t>
            </a:r>
            <a:r>
              <a:rPr lang="en-US" dirty="0">
                <a:latin typeface="Times New Roman" panose="02020603050405020304" pitchFamily="18" charset="0"/>
              </a:rPr>
              <a:t> = 0</a:t>
            </a:r>
          </a:p>
          <a:p>
            <a:r>
              <a:rPr lang="en-US" dirty="0"/>
              <a:t>Substituting our </a:t>
            </a:r>
            <a:r>
              <a:rPr lang="en-US" dirty="0" err="1"/>
              <a:t>eigensignals</a:t>
            </a:r>
            <a:r>
              <a:rPr lang="en-US" dirty="0"/>
              <a:t> into this</a:t>
            </a:r>
          </a:p>
          <a:p>
            <a:endParaRPr lang="en-US" dirty="0"/>
          </a:p>
          <a:p>
            <a:endParaRPr lang="en-US" dirty="0"/>
          </a:p>
          <a:p>
            <a:endParaRPr lang="en-US" dirty="0"/>
          </a:p>
          <a:p>
            <a:endParaRPr lang="en-US" dirty="0"/>
          </a:p>
          <a:p>
            <a:pPr lvl="1"/>
            <a:r>
              <a:rPr lang="en-US" dirty="0"/>
              <a:t>Thus, the ratio </a:t>
            </a:r>
            <a:r>
              <a:rPr lang="en-US" i="1" dirty="0">
                <a:latin typeface="Symbol" panose="05050102010706020507" pitchFamily="18" charset="2"/>
              </a:rPr>
              <a:t>g</a:t>
            </a:r>
            <a:r>
              <a:rPr lang="en-US" dirty="0"/>
              <a:t> must be a root of the quadratic </a:t>
            </a:r>
          </a:p>
          <a:p>
            <a:pPr lvl="1"/>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2" name="Object 11">
            <a:extLst>
              <a:ext uri="{FF2B5EF4-FFF2-40B4-BE49-F238E27FC236}">
                <a16:creationId xmlns:a16="http://schemas.microsoft.com/office/drawing/2014/main" id="{3339C12B-8079-4C5A-9B32-9E44396D6186}"/>
              </a:ext>
            </a:extLst>
          </p:cNvPr>
          <p:cNvGraphicFramePr>
            <a:graphicFrameLocks noChangeAspect="1"/>
          </p:cNvGraphicFramePr>
          <p:nvPr>
            <p:extLst>
              <p:ext uri="{D42A27DB-BD31-4B8C-83A1-F6EECF244321}">
                <p14:modId xmlns:p14="http://schemas.microsoft.com/office/powerpoint/2010/main" val="2663625902"/>
              </p:ext>
            </p:extLst>
          </p:nvPr>
        </p:nvGraphicFramePr>
        <p:xfrm>
          <a:off x="3244850" y="2862263"/>
          <a:ext cx="2808288" cy="508000"/>
        </p:xfrm>
        <a:graphic>
          <a:graphicData uri="http://schemas.openxmlformats.org/presentationml/2006/ole">
            <mc:AlternateContent xmlns:mc="http://schemas.openxmlformats.org/markup-compatibility/2006">
              <mc:Choice xmlns:v="urn:schemas-microsoft-com:vml" Requires="v">
                <p:oleObj spid="_x0000_s590872" name="Equation" r:id="rId6" imgW="1333440" imgH="241200" progId="Equation.DSMT4">
                  <p:embed/>
                </p:oleObj>
              </mc:Choice>
              <mc:Fallback>
                <p:oleObj name="Equation" r:id="rId6" imgW="1333440" imgH="241200" progId="Equation.DSMT4">
                  <p:embed/>
                  <p:pic>
                    <p:nvPicPr>
                      <p:cNvPr id="8" name="Object 7">
                        <a:extLst>
                          <a:ext uri="{FF2B5EF4-FFF2-40B4-BE49-F238E27FC236}">
                            <a16:creationId xmlns:a16="http://schemas.microsoft.com/office/drawing/2014/main" id="{9B5BC822-30F8-4D98-B3BE-801F9776497A}"/>
                          </a:ext>
                        </a:extLst>
                      </p:cNvPr>
                      <p:cNvPicPr/>
                      <p:nvPr/>
                    </p:nvPicPr>
                    <p:blipFill>
                      <a:blip r:embed="rId7"/>
                      <a:stretch>
                        <a:fillRect/>
                      </a:stretch>
                    </p:blipFill>
                    <p:spPr>
                      <a:xfrm>
                        <a:off x="3244850" y="2862263"/>
                        <a:ext cx="2808288" cy="5080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A8675A0F-E60D-451F-BEF5-23271F4F2453}"/>
              </a:ext>
            </a:extLst>
          </p:cNvPr>
          <p:cNvGraphicFramePr>
            <a:graphicFrameLocks noChangeAspect="1"/>
          </p:cNvGraphicFramePr>
          <p:nvPr>
            <p:extLst>
              <p:ext uri="{D42A27DB-BD31-4B8C-83A1-F6EECF244321}">
                <p14:modId xmlns:p14="http://schemas.microsoft.com/office/powerpoint/2010/main" val="2091472816"/>
              </p:ext>
            </p:extLst>
          </p:nvPr>
        </p:nvGraphicFramePr>
        <p:xfrm>
          <a:off x="3352799" y="3370263"/>
          <a:ext cx="2728913" cy="509588"/>
        </p:xfrm>
        <a:graphic>
          <a:graphicData uri="http://schemas.openxmlformats.org/presentationml/2006/ole">
            <mc:AlternateContent xmlns:mc="http://schemas.openxmlformats.org/markup-compatibility/2006">
              <mc:Choice xmlns:v="urn:schemas-microsoft-com:vml" Requires="v">
                <p:oleObj spid="_x0000_s590873" name="Equation" r:id="rId8" imgW="1295280" imgH="241200" progId="Equation.DSMT4">
                  <p:embed/>
                </p:oleObj>
              </mc:Choice>
              <mc:Fallback>
                <p:oleObj name="Equation" r:id="rId8" imgW="1295280" imgH="241200" progId="Equation.DSMT4">
                  <p:embed/>
                  <p:pic>
                    <p:nvPicPr>
                      <p:cNvPr id="8" name="Object 7">
                        <a:extLst>
                          <a:ext uri="{FF2B5EF4-FFF2-40B4-BE49-F238E27FC236}">
                            <a16:creationId xmlns:a16="http://schemas.microsoft.com/office/drawing/2014/main" id="{9B5BC822-30F8-4D98-B3BE-801F9776497A}"/>
                          </a:ext>
                        </a:extLst>
                      </p:cNvPr>
                      <p:cNvPicPr/>
                      <p:nvPr/>
                    </p:nvPicPr>
                    <p:blipFill>
                      <a:blip r:embed="rId9"/>
                      <a:stretch>
                        <a:fillRect/>
                      </a:stretch>
                    </p:blipFill>
                    <p:spPr>
                      <a:xfrm>
                        <a:off x="3352799" y="3370263"/>
                        <a:ext cx="2728913" cy="5095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14D54F7-EF4C-421C-83AC-8314AD863F21}"/>
              </a:ext>
            </a:extLst>
          </p:cNvPr>
          <p:cNvGraphicFramePr>
            <a:graphicFrameLocks noChangeAspect="1"/>
          </p:cNvGraphicFramePr>
          <p:nvPr>
            <p:extLst>
              <p:ext uri="{D42A27DB-BD31-4B8C-83A1-F6EECF244321}">
                <p14:modId xmlns:p14="http://schemas.microsoft.com/office/powerpoint/2010/main" val="3517304757"/>
              </p:ext>
            </p:extLst>
          </p:nvPr>
        </p:nvGraphicFramePr>
        <p:xfrm>
          <a:off x="3646488" y="3889376"/>
          <a:ext cx="2406650" cy="560387"/>
        </p:xfrm>
        <a:graphic>
          <a:graphicData uri="http://schemas.openxmlformats.org/presentationml/2006/ole">
            <mc:AlternateContent xmlns:mc="http://schemas.openxmlformats.org/markup-compatibility/2006">
              <mc:Choice xmlns:v="urn:schemas-microsoft-com:vml" Requires="v">
                <p:oleObj spid="_x0000_s590874" name="Equation" r:id="rId10" imgW="1143000" imgH="266400" progId="Equation.DSMT4">
                  <p:embed/>
                </p:oleObj>
              </mc:Choice>
              <mc:Fallback>
                <p:oleObj name="Equation" r:id="rId10" imgW="1143000" imgH="266400" progId="Equation.DSMT4">
                  <p:embed/>
                  <p:pic>
                    <p:nvPicPr>
                      <p:cNvPr id="8" name="Object 7">
                        <a:extLst>
                          <a:ext uri="{FF2B5EF4-FFF2-40B4-BE49-F238E27FC236}">
                            <a16:creationId xmlns:a16="http://schemas.microsoft.com/office/drawing/2014/main" id="{9B5BC822-30F8-4D98-B3BE-801F9776497A}"/>
                          </a:ext>
                        </a:extLst>
                      </p:cNvPr>
                      <p:cNvPicPr/>
                      <p:nvPr/>
                    </p:nvPicPr>
                    <p:blipFill>
                      <a:blip r:embed="rId11"/>
                      <a:stretch>
                        <a:fillRect/>
                      </a:stretch>
                    </p:blipFill>
                    <p:spPr>
                      <a:xfrm>
                        <a:off x="3646488" y="3889376"/>
                        <a:ext cx="2406650" cy="560387"/>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366D00DF-0C3C-4FFD-B897-BB75E89E045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25350431"/>
      </p:ext>
    </p:extLst>
  </p:cSld>
  <p:clrMapOvr>
    <a:masterClrMapping/>
  </p:clrMapOvr>
  <mc:AlternateContent xmlns:mc="http://schemas.openxmlformats.org/markup-compatibility/2006" xmlns:p14="http://schemas.microsoft.com/office/powerpoint/2010/main">
    <mc:Choice Requires="p14">
      <p:transition spd="slow" p14:dur="2000" advTm="102960"/>
    </mc:Choice>
    <mc:Fallback xmlns="">
      <p:transition spd="slow" advTm="102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given </a:t>
            </a:r>
            <a:r>
              <a:rPr lang="en-US" i="1" dirty="0">
                <a:latin typeface="Times New Roman" panose="02020603050405020304" pitchFamily="18" charset="0"/>
              </a:rPr>
              <a:t>E</a:t>
            </a:r>
            <a:r>
              <a:rPr lang="en-US" baseline="30000" dirty="0">
                <a:latin typeface="Times New Roman" panose="02020603050405020304" pitchFamily="18" charset="0"/>
              </a:rPr>
              <a:t>2</a:t>
            </a:r>
            <a:r>
              <a:rPr lang="en-US" i="1" dirty="0">
                <a:latin typeface="Times New Roman" panose="02020603050405020304" pitchFamily="18" charset="0"/>
              </a:rPr>
              <a:t>x</a:t>
            </a:r>
            <a:r>
              <a:rPr lang="en-US" dirty="0">
                <a:latin typeface="Times New Roman" panose="02020603050405020304" pitchFamily="18" charset="0"/>
              </a:rPr>
              <a:t> + 7</a:t>
            </a:r>
            <a:r>
              <a:rPr lang="en-US" i="1" dirty="0">
                <a:latin typeface="Times New Roman" panose="02020603050405020304" pitchFamily="18" charset="0"/>
              </a:rPr>
              <a:t>Ex</a:t>
            </a:r>
            <a:r>
              <a:rPr lang="en-US" dirty="0">
                <a:latin typeface="Times New Roman" panose="02020603050405020304" pitchFamily="18" charset="0"/>
              </a:rPr>
              <a:t> + 12</a:t>
            </a:r>
            <a:r>
              <a:rPr lang="en-US" baseline="-25000"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 = 0</a:t>
            </a:r>
            <a:endParaRPr lang="en-US" dirty="0"/>
          </a:p>
          <a:p>
            <a:pPr lvl="1"/>
            <a:r>
              <a:rPr lang="en-US" dirty="0"/>
              <a:t>This requires </a:t>
            </a:r>
            <a:r>
              <a:rPr lang="en-US" i="1" dirty="0">
                <a:latin typeface="Symbol" panose="05050102010706020507" pitchFamily="18" charset="2"/>
              </a:rPr>
              <a:t>g </a:t>
            </a:r>
            <a:r>
              <a:rPr lang="en-US" baseline="30000" dirty="0">
                <a:latin typeface="Times New Roman" panose="02020603050405020304" pitchFamily="18" charset="0"/>
              </a:rPr>
              <a:t>2</a:t>
            </a:r>
            <a:r>
              <a:rPr lang="en-US" dirty="0">
                <a:latin typeface="Times New Roman" panose="02020603050405020304" pitchFamily="18" charset="0"/>
              </a:rPr>
              <a:t> + 7</a:t>
            </a:r>
            <a:r>
              <a:rPr lang="en-US" i="1" dirty="0">
                <a:latin typeface="Symbol" panose="05050102010706020507" pitchFamily="18" charset="2"/>
              </a:rPr>
              <a:t>g</a:t>
            </a:r>
            <a:r>
              <a:rPr lang="en-US" dirty="0">
                <a:latin typeface="Times New Roman" panose="02020603050405020304" pitchFamily="18" charset="0"/>
              </a:rPr>
              <a:t> + 12 = 0</a:t>
            </a:r>
            <a:r>
              <a:rPr lang="en-US" dirty="0"/>
              <a:t>, so </a:t>
            </a:r>
            <a:r>
              <a:rPr lang="en-US" i="1" dirty="0">
                <a:latin typeface="Symbol" panose="05050102010706020507" pitchFamily="18" charset="2"/>
              </a:rPr>
              <a:t>g </a:t>
            </a:r>
            <a:r>
              <a:rPr lang="en-US" dirty="0">
                <a:latin typeface="Times New Roman" panose="02020603050405020304" pitchFamily="18" charset="0"/>
              </a:rPr>
              <a:t> = –3</a:t>
            </a:r>
            <a:r>
              <a:rPr lang="en-US" dirty="0"/>
              <a:t> or </a:t>
            </a:r>
            <a:r>
              <a:rPr lang="en-US" i="1" dirty="0">
                <a:latin typeface="Symbol" panose="05050102010706020507" pitchFamily="18" charset="2"/>
              </a:rPr>
              <a:t>g </a:t>
            </a:r>
            <a:r>
              <a:rPr lang="en-US" dirty="0">
                <a:latin typeface="Times New Roman" panose="02020603050405020304" pitchFamily="18" charset="0"/>
              </a:rPr>
              <a:t> = –4</a:t>
            </a:r>
          </a:p>
          <a:p>
            <a:pPr marL="457200" lvl="1" indent="0">
              <a:buNone/>
            </a:pPr>
            <a:endParaRPr lang="en-US" dirty="0"/>
          </a:p>
          <a:p>
            <a:pPr lvl="1"/>
            <a:r>
              <a:rPr lang="en-US" dirty="0"/>
              <a:t>We note that if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(–3)</a:t>
            </a:r>
            <a:r>
              <a:rPr lang="en-US" i="1" baseline="30000" dirty="0">
                <a:latin typeface="Times New Roman" panose="02020603050405020304" pitchFamily="18" charset="0"/>
              </a:rPr>
              <a:t>n</a:t>
            </a:r>
            <a:r>
              <a:rPr lang="en-US" dirty="0">
                <a:latin typeface="Times New Roman" panose="02020603050405020304" pitchFamily="18" charset="0"/>
              </a:rPr>
              <a:t> </a:t>
            </a:r>
            <a:r>
              <a:rPr lang="en-US" dirty="0"/>
              <a:t>then </a:t>
            </a:r>
            <a:r>
              <a:rPr lang="en-US" i="1" dirty="0"/>
              <a:t>E</a:t>
            </a:r>
            <a:r>
              <a:rPr lang="en-US" i="1" dirty="0">
                <a:latin typeface="Times New Roman" panose="02020603050405020304" pitchFamily="18" charset="0"/>
              </a:rPr>
              <a:t>x</a:t>
            </a:r>
            <a:r>
              <a:rPr lang="en-US" dirty="0">
                <a:latin typeface="Times New Roman" panose="02020603050405020304" pitchFamily="18" charset="0"/>
              </a:rPr>
              <a:t> = –3</a:t>
            </a:r>
            <a:r>
              <a:rPr lang="en-US" i="1" dirty="0">
                <a:latin typeface="Times New Roman" panose="02020603050405020304" pitchFamily="18" charset="0"/>
              </a:rPr>
              <a:t>x </a:t>
            </a:r>
            <a:r>
              <a:rPr lang="en-US" dirty="0">
                <a:latin typeface="Times New Roman" panose="02020603050405020304" pitchFamily="18" charset="0"/>
              </a:rPr>
              <a:t>and </a:t>
            </a:r>
            <a:r>
              <a:rPr lang="en-US" i="1" dirty="0"/>
              <a:t>E</a:t>
            </a:r>
            <a:r>
              <a:rPr lang="en-US" baseline="30000" dirty="0"/>
              <a:t>2</a:t>
            </a:r>
            <a:r>
              <a:rPr lang="en-US" i="1" dirty="0">
                <a:latin typeface="Times New Roman" panose="02020603050405020304" pitchFamily="18" charset="0"/>
              </a:rPr>
              <a:t>x</a:t>
            </a:r>
            <a:r>
              <a:rPr lang="en-US" dirty="0">
                <a:latin typeface="Times New Roman" panose="02020603050405020304" pitchFamily="18" charset="0"/>
              </a:rPr>
              <a:t> = 9</a:t>
            </a:r>
            <a:r>
              <a:rPr lang="en-US" i="1" dirty="0">
                <a:latin typeface="Times New Roman" panose="02020603050405020304" pitchFamily="18" charset="0"/>
              </a:rPr>
              <a:t>x</a:t>
            </a:r>
            <a:r>
              <a:rPr lang="en-US" dirty="0"/>
              <a:t>, so</a:t>
            </a:r>
            <a:r>
              <a:rPr lang="en-US" dirty="0">
                <a:latin typeface="Times New Roman" panose="02020603050405020304" pitchFamily="18" charset="0"/>
              </a:rPr>
              <a:t>  </a:t>
            </a:r>
            <a:endParaRPr lang="en-US" dirty="0"/>
          </a:p>
          <a:p>
            <a:pPr marL="457200" lvl="1" indent="0">
              <a:buNone/>
            </a:pPr>
            <a:endParaRPr lang="en-US" dirty="0"/>
          </a:p>
          <a:p>
            <a:pPr lvl="1"/>
            <a:endParaRPr lang="en-US" dirty="0">
              <a:latin typeface="Times New Roman" panose="02020603050405020304" pitchFamily="18" charset="0"/>
            </a:endParaRPr>
          </a:p>
          <a:p>
            <a:pPr lvl="1"/>
            <a:endParaRPr lang="en-US" dirty="0"/>
          </a:p>
          <a:p>
            <a:pPr lvl="1"/>
            <a:r>
              <a:rPr lang="en-US" dirty="0"/>
              <a:t>Similarly, note that if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(–4)</a:t>
            </a:r>
            <a:r>
              <a:rPr lang="en-US" i="1" baseline="30000" dirty="0">
                <a:latin typeface="Times New Roman" panose="02020603050405020304" pitchFamily="18" charset="0"/>
              </a:rPr>
              <a:t>n</a:t>
            </a:r>
            <a:r>
              <a:rPr lang="en-US" dirty="0">
                <a:latin typeface="Times New Roman" panose="02020603050405020304" pitchFamily="18" charset="0"/>
              </a:rPr>
              <a:t> </a:t>
            </a:r>
            <a:r>
              <a:rPr lang="en-US" dirty="0"/>
              <a:t>then </a:t>
            </a:r>
            <a:r>
              <a:rPr lang="en-US" i="1" dirty="0"/>
              <a:t>E</a:t>
            </a:r>
            <a:r>
              <a:rPr lang="en-US" i="1" dirty="0">
                <a:latin typeface="Times New Roman" panose="02020603050405020304" pitchFamily="18" charset="0"/>
              </a:rPr>
              <a:t>x</a:t>
            </a:r>
            <a:r>
              <a:rPr lang="en-US" dirty="0">
                <a:latin typeface="Times New Roman" panose="02020603050405020304" pitchFamily="18" charset="0"/>
              </a:rPr>
              <a:t> = –4</a:t>
            </a:r>
            <a:r>
              <a:rPr lang="en-US" i="1" dirty="0">
                <a:latin typeface="Times New Roman" panose="02020603050405020304" pitchFamily="18" charset="0"/>
              </a:rPr>
              <a:t>x </a:t>
            </a:r>
            <a:r>
              <a:rPr lang="en-US" dirty="0">
                <a:latin typeface="Times New Roman" panose="02020603050405020304" pitchFamily="18" charset="0"/>
              </a:rPr>
              <a:t>and </a:t>
            </a:r>
            <a:r>
              <a:rPr lang="en-US" i="1" dirty="0"/>
              <a:t>E</a:t>
            </a:r>
            <a:r>
              <a:rPr lang="en-US" baseline="30000" dirty="0"/>
              <a:t>2</a:t>
            </a:r>
            <a:r>
              <a:rPr lang="en-US" i="1" dirty="0">
                <a:latin typeface="Times New Roman" panose="02020603050405020304" pitchFamily="18" charset="0"/>
              </a:rPr>
              <a:t>x</a:t>
            </a:r>
            <a:r>
              <a:rPr lang="en-US" dirty="0">
                <a:latin typeface="Times New Roman" panose="02020603050405020304" pitchFamily="18" charset="0"/>
              </a:rPr>
              <a:t> = 16</a:t>
            </a:r>
            <a:r>
              <a:rPr lang="en-US" i="1" dirty="0">
                <a:latin typeface="Times New Roman" panose="02020603050405020304" pitchFamily="18" charset="0"/>
              </a:rPr>
              <a:t>x</a:t>
            </a:r>
            <a:r>
              <a:rPr lang="en-US" dirty="0"/>
              <a:t>, so</a:t>
            </a:r>
            <a:r>
              <a:rPr lang="en-US" dirty="0">
                <a:latin typeface="Times New Roman" panose="02020603050405020304" pitchFamily="18" charset="0"/>
              </a:rPr>
              <a:t>  </a:t>
            </a:r>
            <a:endParaRPr lang="en-US" dirty="0"/>
          </a:p>
          <a:p>
            <a:pPr marL="457200" lvl="1" indent="0">
              <a:buNone/>
            </a:pPr>
            <a:endParaRPr lang="en-US" dirty="0"/>
          </a:p>
          <a:p>
            <a:pPr lvl="1"/>
            <a:endParaRPr lang="en-US" dirty="0">
              <a:latin typeface="Times New Roman" panose="02020603050405020304" pitchFamily="18" charset="0"/>
            </a:endParaRPr>
          </a:p>
          <a:p>
            <a:pPr lvl="1"/>
            <a:endParaRPr lang="en-US" dirty="0"/>
          </a:p>
          <a:p>
            <a:pPr lvl="1"/>
            <a:endParaRPr lang="en-US" dirty="0"/>
          </a:p>
          <a:p>
            <a:pPr marL="457200" lvl="1" indent="0">
              <a:buNone/>
            </a:pPr>
            <a:endParaRPr lang="en-US" i="1" dirty="0">
              <a:latin typeface="Symbol" panose="05050102010706020507" pitchFamily="18" charset="2"/>
            </a:endParaRPr>
          </a:p>
          <a:p>
            <a:pPr marL="457200" lvl="1" indent="0">
              <a:buNone/>
            </a:pPr>
            <a:endParaRPr lang="en-US" i="1" dirty="0">
              <a:latin typeface="Symbol" panose="05050102010706020507" pitchFamily="18" charset="2"/>
            </a:endParaRPr>
          </a:p>
          <a:p>
            <a:pPr lvl="1"/>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8" name="Object 7">
            <a:extLst>
              <a:ext uri="{FF2B5EF4-FFF2-40B4-BE49-F238E27FC236}">
                <a16:creationId xmlns:a16="http://schemas.microsoft.com/office/drawing/2014/main" id="{9B5BC822-30F8-4D98-B3BE-801F9776497A}"/>
              </a:ext>
            </a:extLst>
          </p:cNvPr>
          <p:cNvGraphicFramePr>
            <a:graphicFrameLocks noChangeAspect="1"/>
          </p:cNvGraphicFramePr>
          <p:nvPr>
            <p:extLst>
              <p:ext uri="{D42A27DB-BD31-4B8C-83A1-F6EECF244321}">
                <p14:modId xmlns:p14="http://schemas.microsoft.com/office/powerpoint/2010/main" val="2567071962"/>
              </p:ext>
            </p:extLst>
          </p:nvPr>
        </p:nvGraphicFramePr>
        <p:xfrm>
          <a:off x="3656012" y="3192463"/>
          <a:ext cx="2246313" cy="374650"/>
        </p:xfrm>
        <a:graphic>
          <a:graphicData uri="http://schemas.openxmlformats.org/presentationml/2006/ole">
            <mc:AlternateContent xmlns:mc="http://schemas.openxmlformats.org/markup-compatibility/2006">
              <mc:Choice xmlns:v="urn:schemas-microsoft-com:vml" Requires="v">
                <p:oleObj spid="_x0000_s591898" name="Equation" r:id="rId6" imgW="1066680" imgH="177480" progId="Equation.DSMT4">
                  <p:embed/>
                </p:oleObj>
              </mc:Choice>
              <mc:Fallback>
                <p:oleObj name="Equation" r:id="rId6" imgW="1066680" imgH="177480" progId="Equation.DSMT4">
                  <p:embed/>
                  <p:pic>
                    <p:nvPicPr>
                      <p:cNvPr id="8" name="Object 7">
                        <a:extLst>
                          <a:ext uri="{FF2B5EF4-FFF2-40B4-BE49-F238E27FC236}">
                            <a16:creationId xmlns:a16="http://schemas.microsoft.com/office/drawing/2014/main" id="{9B5BC822-30F8-4D98-B3BE-801F9776497A}"/>
                          </a:ext>
                        </a:extLst>
                      </p:cNvPr>
                      <p:cNvPicPr/>
                      <p:nvPr/>
                    </p:nvPicPr>
                    <p:blipFill>
                      <a:blip r:embed="rId7"/>
                      <a:stretch>
                        <a:fillRect/>
                      </a:stretch>
                    </p:blipFill>
                    <p:spPr>
                      <a:xfrm>
                        <a:off x="3656012" y="3192463"/>
                        <a:ext cx="2246313" cy="3746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A249E76-A469-40E3-93DB-0A4CFFF949FD}"/>
              </a:ext>
            </a:extLst>
          </p:cNvPr>
          <p:cNvGraphicFramePr>
            <a:graphicFrameLocks noChangeAspect="1"/>
          </p:cNvGraphicFramePr>
          <p:nvPr>
            <p:extLst>
              <p:ext uri="{D42A27DB-BD31-4B8C-83A1-F6EECF244321}">
                <p14:modId xmlns:p14="http://schemas.microsoft.com/office/powerpoint/2010/main" val="1077481832"/>
              </p:ext>
            </p:extLst>
          </p:nvPr>
        </p:nvGraphicFramePr>
        <p:xfrm>
          <a:off x="3417887" y="3567113"/>
          <a:ext cx="2460625" cy="454025"/>
        </p:xfrm>
        <a:graphic>
          <a:graphicData uri="http://schemas.openxmlformats.org/presentationml/2006/ole">
            <mc:AlternateContent xmlns:mc="http://schemas.openxmlformats.org/markup-compatibility/2006">
              <mc:Choice xmlns:v="urn:schemas-microsoft-com:vml" Requires="v">
                <p:oleObj spid="_x0000_s591899" name="Equation" r:id="rId8" imgW="1168200" imgH="215640" progId="Equation.DSMT4">
                  <p:embed/>
                </p:oleObj>
              </mc:Choice>
              <mc:Fallback>
                <p:oleObj name="Equation" r:id="rId8" imgW="1168200" imgH="215640" progId="Equation.DSMT4">
                  <p:embed/>
                  <p:pic>
                    <p:nvPicPr>
                      <p:cNvPr id="8" name="Object 7">
                        <a:extLst>
                          <a:ext uri="{FF2B5EF4-FFF2-40B4-BE49-F238E27FC236}">
                            <a16:creationId xmlns:a16="http://schemas.microsoft.com/office/drawing/2014/main" id="{9B5BC822-30F8-4D98-B3BE-801F9776497A}"/>
                          </a:ext>
                        </a:extLst>
                      </p:cNvPr>
                      <p:cNvPicPr/>
                      <p:nvPr/>
                    </p:nvPicPr>
                    <p:blipFill>
                      <a:blip r:embed="rId9"/>
                      <a:stretch>
                        <a:fillRect/>
                      </a:stretch>
                    </p:blipFill>
                    <p:spPr>
                      <a:xfrm>
                        <a:off x="3417887" y="3567113"/>
                        <a:ext cx="2460625" cy="4540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BF7B15D-B821-488C-B19F-15A997814665}"/>
              </a:ext>
            </a:extLst>
          </p:cNvPr>
          <p:cNvGraphicFramePr>
            <a:graphicFrameLocks noChangeAspect="1"/>
          </p:cNvGraphicFramePr>
          <p:nvPr>
            <p:extLst>
              <p:ext uri="{D42A27DB-BD31-4B8C-83A1-F6EECF244321}">
                <p14:modId xmlns:p14="http://schemas.microsoft.com/office/powerpoint/2010/main" val="2172458788"/>
              </p:ext>
            </p:extLst>
          </p:nvPr>
        </p:nvGraphicFramePr>
        <p:xfrm>
          <a:off x="3494088" y="5231607"/>
          <a:ext cx="2570162" cy="454025"/>
        </p:xfrm>
        <a:graphic>
          <a:graphicData uri="http://schemas.openxmlformats.org/presentationml/2006/ole">
            <mc:AlternateContent xmlns:mc="http://schemas.openxmlformats.org/markup-compatibility/2006">
              <mc:Choice xmlns:v="urn:schemas-microsoft-com:vml" Requires="v">
                <p:oleObj spid="_x0000_s591900" name="Equation" r:id="rId10" imgW="1218960" imgH="215640" progId="Equation.DSMT4">
                  <p:embed/>
                </p:oleObj>
              </mc:Choice>
              <mc:Fallback>
                <p:oleObj name="Equation" r:id="rId10" imgW="1218960" imgH="215640" progId="Equation.DSMT4">
                  <p:embed/>
                  <p:pic>
                    <p:nvPicPr>
                      <p:cNvPr id="9" name="Object 8">
                        <a:extLst>
                          <a:ext uri="{FF2B5EF4-FFF2-40B4-BE49-F238E27FC236}">
                            <a16:creationId xmlns:a16="http://schemas.microsoft.com/office/drawing/2014/main" id="{206425CD-CBE5-4B0C-9B09-46CAD83D5BAA}"/>
                          </a:ext>
                        </a:extLst>
                      </p:cNvPr>
                      <p:cNvPicPr/>
                      <p:nvPr/>
                    </p:nvPicPr>
                    <p:blipFill>
                      <a:blip r:embed="rId11"/>
                      <a:stretch>
                        <a:fillRect/>
                      </a:stretch>
                    </p:blipFill>
                    <p:spPr>
                      <a:xfrm>
                        <a:off x="3494088" y="5231607"/>
                        <a:ext cx="2570162" cy="4540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3A90E5F-1299-4BD0-9F30-BA6AAE49CF9D}"/>
              </a:ext>
            </a:extLst>
          </p:cNvPr>
          <p:cNvGraphicFramePr>
            <a:graphicFrameLocks noChangeAspect="1"/>
          </p:cNvGraphicFramePr>
          <p:nvPr>
            <p:extLst>
              <p:ext uri="{D42A27DB-BD31-4B8C-83A1-F6EECF244321}">
                <p14:modId xmlns:p14="http://schemas.microsoft.com/office/powerpoint/2010/main" val="300467411"/>
              </p:ext>
            </p:extLst>
          </p:nvPr>
        </p:nvGraphicFramePr>
        <p:xfrm>
          <a:off x="3814762" y="4843464"/>
          <a:ext cx="2249488" cy="374650"/>
        </p:xfrm>
        <a:graphic>
          <a:graphicData uri="http://schemas.openxmlformats.org/presentationml/2006/ole">
            <mc:AlternateContent xmlns:mc="http://schemas.openxmlformats.org/markup-compatibility/2006">
              <mc:Choice xmlns:v="urn:schemas-microsoft-com:vml" Requires="v">
                <p:oleObj spid="_x0000_s591901" name="Equation" r:id="rId12" imgW="1066680" imgH="177480" progId="Equation.DSMT4">
                  <p:embed/>
                </p:oleObj>
              </mc:Choice>
              <mc:Fallback>
                <p:oleObj name="Equation" r:id="rId12" imgW="1066680" imgH="177480" progId="Equation.DSMT4">
                  <p:embed/>
                  <p:pic>
                    <p:nvPicPr>
                      <p:cNvPr id="9" name="Object 8">
                        <a:extLst>
                          <a:ext uri="{FF2B5EF4-FFF2-40B4-BE49-F238E27FC236}">
                            <a16:creationId xmlns:a16="http://schemas.microsoft.com/office/drawing/2014/main" id="{206425CD-CBE5-4B0C-9B09-46CAD83D5BAA}"/>
                          </a:ext>
                        </a:extLst>
                      </p:cNvPr>
                      <p:cNvPicPr/>
                      <p:nvPr/>
                    </p:nvPicPr>
                    <p:blipFill>
                      <a:blip r:embed="rId13"/>
                      <a:stretch>
                        <a:fillRect/>
                      </a:stretch>
                    </p:blipFill>
                    <p:spPr>
                      <a:xfrm>
                        <a:off x="3814762" y="4843464"/>
                        <a:ext cx="2249488" cy="3746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41A4B7DE-3D10-4088-8A47-9F701B6313E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21832313"/>
      </p:ext>
    </p:extLst>
  </p:cSld>
  <p:clrMapOvr>
    <a:masterClrMapping/>
  </p:clrMapOvr>
  <mc:AlternateContent xmlns:mc="http://schemas.openxmlformats.org/markup-compatibility/2006" xmlns:p14="http://schemas.microsoft.com/office/powerpoint/2010/main">
    <mc:Choice Requires="p14">
      <p:transition spd="slow" p14:dur="2000" advTm="128174"/>
    </mc:Choice>
    <mc:Fallback xmlns="">
      <p:transition spd="slow" advTm="128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5D7D-F6D6-4D86-B2DC-F6365B19A4A3}"/>
              </a:ext>
            </a:extLst>
          </p:cNvPr>
          <p:cNvSpPr>
            <a:spLocks noGrp="1"/>
          </p:cNvSpPr>
          <p:nvPr>
            <p:ph type="title"/>
          </p:nvPr>
        </p:nvSpPr>
        <p:spPr/>
        <p:txBody>
          <a:bodyPr/>
          <a:lstStyle/>
          <a:p>
            <a:r>
              <a:rPr lang="en-US" dirty="0"/>
              <a:t>Discrete-time signals</a:t>
            </a:r>
          </a:p>
        </p:txBody>
      </p:sp>
      <p:sp>
        <p:nvSpPr>
          <p:cNvPr id="3" name="Content Placeholder 2">
            <a:extLst>
              <a:ext uri="{FF2B5EF4-FFF2-40B4-BE49-F238E27FC236}">
                <a16:creationId xmlns:a16="http://schemas.microsoft.com/office/drawing/2014/main" id="{D38E955F-C72F-4B59-86CB-7F179FE01313}"/>
              </a:ext>
            </a:extLst>
          </p:cNvPr>
          <p:cNvSpPr>
            <a:spLocks noGrp="1"/>
          </p:cNvSpPr>
          <p:nvPr>
            <p:ph idx="1"/>
          </p:nvPr>
        </p:nvSpPr>
        <p:spPr/>
        <p:txBody>
          <a:bodyPr/>
          <a:lstStyle/>
          <a:p>
            <a:r>
              <a:rPr lang="en-US" dirty="0"/>
              <a:t>Again, to view this more clearly:</a:t>
            </a:r>
          </a:p>
        </p:txBody>
      </p:sp>
      <p:sp>
        <p:nvSpPr>
          <p:cNvPr id="4" name="Footer Placeholder 3">
            <a:extLst>
              <a:ext uri="{FF2B5EF4-FFF2-40B4-BE49-F238E27FC236}">
                <a16:creationId xmlns:a16="http://schemas.microsoft.com/office/drawing/2014/main" id="{FB1AF90E-F73F-4F86-88C2-7C7F88514391}"/>
              </a:ext>
            </a:extLst>
          </p:cNvPr>
          <p:cNvSpPr>
            <a:spLocks noGrp="1"/>
          </p:cNvSpPr>
          <p:nvPr>
            <p:ph type="ftr" sz="quarter" idx="11"/>
          </p:nvPr>
        </p:nvSpPr>
        <p:spPr/>
        <p:txBody>
          <a:bodyPr/>
          <a:lstStyle/>
          <a:p>
            <a:r>
              <a:rPr lang="en-US"/>
              <a:t>Eigenvalues and eigenvectors of signals</a:t>
            </a:r>
            <a:endParaRPr lang="en-CA" dirty="0"/>
          </a:p>
        </p:txBody>
      </p:sp>
      <p:sp>
        <p:nvSpPr>
          <p:cNvPr id="5" name="Slide Number Placeholder 4">
            <a:extLst>
              <a:ext uri="{FF2B5EF4-FFF2-40B4-BE49-F238E27FC236}">
                <a16:creationId xmlns:a16="http://schemas.microsoft.com/office/drawing/2014/main" id="{AFDB9BC3-4F38-4850-97CB-DBB725A0E8D0}"/>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a:extLst>
              <a:ext uri="{FF2B5EF4-FFF2-40B4-BE49-F238E27FC236}">
                <a16:creationId xmlns:a16="http://schemas.microsoft.com/office/drawing/2014/main" id="{1C2478DC-D66A-4133-889A-312A342696DE}"/>
              </a:ext>
            </a:extLst>
          </p:cNvPr>
          <p:cNvGraphicFramePr>
            <a:graphicFrameLocks noChangeAspect="1"/>
          </p:cNvGraphicFramePr>
          <p:nvPr>
            <p:extLst>
              <p:ext uri="{D42A27DB-BD31-4B8C-83A1-F6EECF244321}">
                <p14:modId xmlns:p14="http://schemas.microsoft.com/office/powerpoint/2010/main" val="402694956"/>
              </p:ext>
            </p:extLst>
          </p:nvPr>
        </p:nvGraphicFramePr>
        <p:xfrm>
          <a:off x="1855787" y="2145156"/>
          <a:ext cx="5432425" cy="1844675"/>
        </p:xfrm>
        <a:graphic>
          <a:graphicData uri="http://schemas.openxmlformats.org/presentationml/2006/ole">
            <mc:AlternateContent xmlns:mc="http://schemas.openxmlformats.org/markup-compatibility/2006">
              <mc:Choice xmlns:v="urn:schemas-microsoft-com:vml" Requires="v">
                <p:oleObj spid="_x0000_s600072" name="Equation" r:id="rId5" imgW="2577960" imgH="876240" progId="Equation.DSMT4">
                  <p:embed/>
                </p:oleObj>
              </mc:Choice>
              <mc:Fallback>
                <p:oleObj name="Equation" r:id="rId5" imgW="2577960" imgH="876240" progId="Equation.DSMT4">
                  <p:embed/>
                  <p:pic>
                    <p:nvPicPr>
                      <p:cNvPr id="15" name="Object 14">
                        <a:extLst>
                          <a:ext uri="{FF2B5EF4-FFF2-40B4-BE49-F238E27FC236}">
                            <a16:creationId xmlns:a16="http://schemas.microsoft.com/office/drawing/2014/main" id="{64339CDF-BCC2-4B2C-8722-46DADAB39503}"/>
                          </a:ext>
                        </a:extLst>
                      </p:cNvPr>
                      <p:cNvPicPr/>
                      <p:nvPr/>
                    </p:nvPicPr>
                    <p:blipFill>
                      <a:blip r:embed="rId6"/>
                      <a:stretch>
                        <a:fillRect/>
                      </a:stretch>
                    </p:blipFill>
                    <p:spPr>
                      <a:xfrm>
                        <a:off x="1855787" y="2145156"/>
                        <a:ext cx="5432425" cy="18446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321C4E84-482B-4C98-AD52-D92927F905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00248824"/>
      </p:ext>
    </p:extLst>
  </p:cSld>
  <p:clrMapOvr>
    <a:masterClrMapping/>
  </p:clrMapOvr>
  <mc:AlternateContent xmlns:mc="http://schemas.openxmlformats.org/markup-compatibility/2006" xmlns:p14="http://schemas.microsoft.com/office/powerpoint/2010/main">
    <mc:Choice Requires="p14">
      <p:transition spd="slow" p14:dur="2000" advTm="69164"/>
    </mc:Choice>
    <mc:Fallback xmlns="">
      <p:transition spd="slow" advTm="69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Consider the space of continuous-time signals:</a:t>
            </a:r>
          </a:p>
          <a:p>
            <a:pPr marL="0" indent="0" algn="ctr">
              <a:buNone/>
            </a:pP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p>
          <a:p>
            <a:r>
              <a:rPr lang="en-US" dirty="0"/>
              <a:t>You are already familiar with the linear differential operator:</a:t>
            </a:r>
          </a:p>
          <a:p>
            <a:endParaRPr lang="en-US" dirty="0"/>
          </a:p>
          <a:p>
            <a:endParaRPr lang="en-US" dirty="0"/>
          </a:p>
          <a:p>
            <a:r>
              <a:rPr lang="en-US" dirty="0"/>
              <a:t>Now, for </a:t>
            </a:r>
            <a:r>
              <a:rPr lang="en-US" i="1" dirty="0">
                <a:latin typeface="Times New Roman" panose="02020603050405020304" pitchFamily="18" charset="0"/>
              </a:rPr>
              <a:t>y</a:t>
            </a:r>
            <a:r>
              <a:rPr lang="en-US" i="1" dirty="0"/>
              <a:t> </a:t>
            </a:r>
            <a:r>
              <a:rPr lang="en-US" dirty="0"/>
              <a:t>to be an eigenfunction of this operator, we require</a:t>
            </a:r>
          </a:p>
          <a:p>
            <a:endParaRPr lang="en-US" dirty="0"/>
          </a:p>
          <a:p>
            <a:endParaRPr lang="en-US" dirty="0"/>
          </a:p>
          <a:p>
            <a:r>
              <a:rPr lang="en-US" dirty="0"/>
              <a:t>You may have already guessed such solutions:</a:t>
            </a:r>
          </a:p>
          <a:p>
            <a:endParaRPr lang="en-US" dirty="0"/>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8" name="Object 7">
            <a:extLst>
              <a:ext uri="{FF2B5EF4-FFF2-40B4-BE49-F238E27FC236}">
                <a16:creationId xmlns:a16="http://schemas.microsoft.com/office/drawing/2014/main" id="{E42AA63A-BC0C-4355-9A60-65C491C72722}"/>
              </a:ext>
            </a:extLst>
          </p:cNvPr>
          <p:cNvGraphicFramePr>
            <a:graphicFrameLocks noChangeAspect="1"/>
          </p:cNvGraphicFramePr>
          <p:nvPr>
            <p:extLst>
              <p:ext uri="{D42A27DB-BD31-4B8C-83A1-F6EECF244321}">
                <p14:modId xmlns:p14="http://schemas.microsoft.com/office/powerpoint/2010/main" val="2717986553"/>
              </p:ext>
            </p:extLst>
          </p:nvPr>
        </p:nvGraphicFramePr>
        <p:xfrm>
          <a:off x="4130675" y="2946400"/>
          <a:ext cx="882650" cy="801688"/>
        </p:xfrm>
        <a:graphic>
          <a:graphicData uri="http://schemas.openxmlformats.org/presentationml/2006/ole">
            <mc:AlternateContent xmlns:mc="http://schemas.openxmlformats.org/markup-compatibility/2006">
              <mc:Choice xmlns:v="urn:schemas-microsoft-com:vml" Requires="v">
                <p:oleObj spid="_x0000_s571446" name="Equation" r:id="rId6" imgW="419040" imgH="380880" progId="Equation.DSMT4">
                  <p:embed/>
                </p:oleObj>
              </mc:Choice>
              <mc:Fallback>
                <p:oleObj name="Equation" r:id="rId6" imgW="419040" imgH="380880" progId="Equation.DSMT4">
                  <p:embed/>
                  <p:pic>
                    <p:nvPicPr>
                      <p:cNvPr id="15" name="Object 14">
                        <a:extLst>
                          <a:ext uri="{FF2B5EF4-FFF2-40B4-BE49-F238E27FC236}">
                            <a16:creationId xmlns:a16="http://schemas.microsoft.com/office/drawing/2014/main" id="{18B4A2CB-0E73-4BBB-B7D0-6AA0406968EF}"/>
                          </a:ext>
                        </a:extLst>
                      </p:cNvPr>
                      <p:cNvPicPr/>
                      <p:nvPr/>
                    </p:nvPicPr>
                    <p:blipFill>
                      <a:blip r:embed="rId7"/>
                      <a:stretch>
                        <a:fillRect/>
                      </a:stretch>
                    </p:blipFill>
                    <p:spPr>
                      <a:xfrm>
                        <a:off x="4130675" y="2946400"/>
                        <a:ext cx="882650" cy="80168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6EF3FEA-89FE-4A75-9EE9-7A27841329AF}"/>
              </a:ext>
            </a:extLst>
          </p:cNvPr>
          <p:cNvGraphicFramePr>
            <a:graphicFrameLocks noChangeAspect="1"/>
          </p:cNvGraphicFramePr>
          <p:nvPr>
            <p:extLst>
              <p:ext uri="{D42A27DB-BD31-4B8C-83A1-F6EECF244321}">
                <p14:modId xmlns:p14="http://schemas.microsoft.com/office/powerpoint/2010/main" val="458580637"/>
              </p:ext>
            </p:extLst>
          </p:nvPr>
        </p:nvGraphicFramePr>
        <p:xfrm>
          <a:off x="3884613" y="4019550"/>
          <a:ext cx="1795462" cy="801688"/>
        </p:xfrm>
        <a:graphic>
          <a:graphicData uri="http://schemas.openxmlformats.org/presentationml/2006/ole">
            <mc:AlternateContent xmlns:mc="http://schemas.openxmlformats.org/markup-compatibility/2006">
              <mc:Choice xmlns:v="urn:schemas-microsoft-com:vml" Requires="v">
                <p:oleObj spid="_x0000_s571447" name="Equation" r:id="rId8" imgW="850680" imgH="380880" progId="Equation.DSMT4">
                  <p:embed/>
                </p:oleObj>
              </mc:Choice>
              <mc:Fallback>
                <p:oleObj name="Equation" r:id="rId8" imgW="850680" imgH="380880" progId="Equation.DSMT4">
                  <p:embed/>
                  <p:pic>
                    <p:nvPicPr>
                      <p:cNvPr id="8" name="Object 7">
                        <a:extLst>
                          <a:ext uri="{FF2B5EF4-FFF2-40B4-BE49-F238E27FC236}">
                            <a16:creationId xmlns:a16="http://schemas.microsoft.com/office/drawing/2014/main" id="{E42AA63A-BC0C-4355-9A60-65C491C72722}"/>
                          </a:ext>
                        </a:extLst>
                      </p:cNvPr>
                      <p:cNvPicPr/>
                      <p:nvPr/>
                    </p:nvPicPr>
                    <p:blipFill>
                      <a:blip r:embed="rId9"/>
                      <a:stretch>
                        <a:fillRect/>
                      </a:stretch>
                    </p:blipFill>
                    <p:spPr>
                      <a:xfrm>
                        <a:off x="3884613" y="4019550"/>
                        <a:ext cx="1795462" cy="8016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A68227F0-87BF-444A-8D21-6CA98CA59C06}"/>
              </a:ext>
            </a:extLst>
          </p:cNvPr>
          <p:cNvGraphicFramePr>
            <a:graphicFrameLocks noChangeAspect="1"/>
          </p:cNvGraphicFramePr>
          <p:nvPr>
            <p:extLst>
              <p:ext uri="{D42A27DB-BD31-4B8C-83A1-F6EECF244321}">
                <p14:modId xmlns:p14="http://schemas.microsoft.com/office/powerpoint/2010/main" val="757969633"/>
              </p:ext>
            </p:extLst>
          </p:nvPr>
        </p:nvGraphicFramePr>
        <p:xfrm>
          <a:off x="4071938" y="5092700"/>
          <a:ext cx="1420812" cy="801688"/>
        </p:xfrm>
        <a:graphic>
          <a:graphicData uri="http://schemas.openxmlformats.org/presentationml/2006/ole">
            <mc:AlternateContent xmlns:mc="http://schemas.openxmlformats.org/markup-compatibility/2006">
              <mc:Choice xmlns:v="urn:schemas-microsoft-com:vml" Requires="v">
                <p:oleObj spid="_x0000_s571448" name="Equation" r:id="rId10" imgW="672840" imgH="380880" progId="Equation.DSMT4">
                  <p:embed/>
                </p:oleObj>
              </mc:Choice>
              <mc:Fallback>
                <p:oleObj name="Equation" r:id="rId10" imgW="672840" imgH="380880" progId="Equation.DSMT4">
                  <p:embed/>
                  <p:pic>
                    <p:nvPicPr>
                      <p:cNvPr id="9" name="Object 8">
                        <a:extLst>
                          <a:ext uri="{FF2B5EF4-FFF2-40B4-BE49-F238E27FC236}">
                            <a16:creationId xmlns:a16="http://schemas.microsoft.com/office/drawing/2014/main" id="{76EF3FEA-89FE-4A75-9EE9-7A27841329AF}"/>
                          </a:ext>
                        </a:extLst>
                      </p:cNvPr>
                      <p:cNvPicPr/>
                      <p:nvPr/>
                    </p:nvPicPr>
                    <p:blipFill>
                      <a:blip r:embed="rId11"/>
                      <a:stretch>
                        <a:fillRect/>
                      </a:stretch>
                    </p:blipFill>
                    <p:spPr>
                      <a:xfrm>
                        <a:off x="4071938" y="5092700"/>
                        <a:ext cx="1420812" cy="801688"/>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14542EBE-FE13-4D69-980C-45DF53537D76}"/>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13256864"/>
      </p:ext>
    </p:extLst>
  </p:cSld>
  <p:clrMapOvr>
    <a:masterClrMapping/>
  </p:clrMapOvr>
  <mc:AlternateContent xmlns:mc="http://schemas.openxmlformats.org/markup-compatibility/2006" xmlns:p14="http://schemas.microsoft.com/office/powerpoint/2010/main">
    <mc:Choice Requires="p14">
      <p:transition spd="slow" p14:dur="2000" advTm="48698"/>
    </mc:Choice>
    <mc:Fallback xmlns="">
      <p:transition spd="slow" advTm="48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As before, for every real number </a:t>
            </a:r>
            <a:r>
              <a:rPr lang="en-US" i="1" dirty="0">
                <a:latin typeface="Symbol" panose="05050102010706020507" pitchFamily="18" charset="2"/>
              </a:rPr>
              <a:t>l</a:t>
            </a:r>
            <a:r>
              <a:rPr lang="en-US" dirty="0"/>
              <a:t>, there is an eigenvector </a:t>
            </a:r>
            <a:r>
              <a:rPr lang="en-US" i="1" dirty="0" err="1"/>
              <a:t>e</a:t>
            </a:r>
            <a:r>
              <a:rPr lang="en-US" i="1" baseline="30000" dirty="0" err="1">
                <a:latin typeface="Symbol" panose="05050102010706020507" pitchFamily="18" charset="2"/>
              </a:rPr>
              <a:t>l</a:t>
            </a:r>
            <a:r>
              <a:rPr lang="en-US" i="1" baseline="30000" dirty="0" err="1"/>
              <a:t>t</a:t>
            </a:r>
            <a:r>
              <a:rPr lang="en-US" dirty="0"/>
              <a:t> with that </a:t>
            </a:r>
            <a:r>
              <a:rPr lang="en-US"/>
              <a:t>value </a:t>
            </a:r>
            <a:r>
              <a:rPr lang="en-US" i="1">
                <a:latin typeface="Symbol" panose="05050102010706020507" pitchFamily="18" charset="2"/>
              </a:rPr>
              <a:t>l</a:t>
            </a:r>
            <a:r>
              <a:rPr lang="en-US"/>
              <a:t> </a:t>
            </a:r>
            <a:r>
              <a:rPr lang="en-US" dirty="0"/>
              <a:t>as an eigenvalue</a:t>
            </a:r>
          </a:p>
          <a:p>
            <a:pPr lvl="1"/>
            <a:r>
              <a:rPr lang="en-US" dirty="0"/>
              <a:t>Thus, again, there are infinitely many eigenvalues, and as many eigenvalues as there are real numbers</a:t>
            </a:r>
          </a:p>
          <a:p>
            <a:pPr lvl="1"/>
            <a:r>
              <a:rPr lang="en-US" dirty="0"/>
              <a:t>Also, the dimension of the eigenspace corresponding to any eigenvalue is one, so given </a:t>
            </a:r>
            <a:r>
              <a:rPr lang="en-US" i="1" dirty="0">
                <a:latin typeface="Symbol" panose="05050102010706020507" pitchFamily="18" charset="2"/>
              </a:rPr>
              <a:t>l</a:t>
            </a:r>
            <a:r>
              <a:rPr lang="en-US" dirty="0"/>
              <a:t> and </a:t>
            </a:r>
            <a:r>
              <a:rPr lang="en-US" i="1" dirty="0" err="1"/>
              <a:t>e</a:t>
            </a:r>
            <a:r>
              <a:rPr lang="en-US" i="1" baseline="30000" dirty="0" err="1">
                <a:latin typeface="Symbol" panose="05050102010706020507" pitchFamily="18" charset="2"/>
              </a:rPr>
              <a:t>l</a:t>
            </a:r>
            <a:r>
              <a:rPr lang="en-US" i="1" baseline="30000" dirty="0" err="1"/>
              <a:t>t</a:t>
            </a:r>
            <a:r>
              <a:rPr lang="en-US" dirty="0">
                <a:latin typeface="Times New Roman" panose="02020603050405020304" pitchFamily="18" charset="0"/>
              </a:rPr>
              <a:t>,</a:t>
            </a:r>
            <a:br>
              <a:rPr lang="en-US" dirty="0">
                <a:latin typeface="Times New Roman" panose="02020603050405020304" pitchFamily="18" charset="0"/>
              </a:rPr>
            </a:br>
            <a:r>
              <a:rPr lang="en-US" dirty="0">
                <a:latin typeface="Times New Roman" panose="02020603050405020304" pitchFamily="18" charset="0"/>
              </a:rPr>
              <a:t>the eigenvectors of </a:t>
            </a:r>
            <a:r>
              <a:rPr lang="en-US" i="1" dirty="0">
                <a:latin typeface="Symbol" panose="05050102010706020507" pitchFamily="18" charset="2"/>
              </a:rPr>
              <a:t>l</a:t>
            </a:r>
            <a:r>
              <a:rPr lang="en-US" dirty="0"/>
              <a:t> are all scalar multiples of the corresponding exponential function</a:t>
            </a:r>
          </a:p>
          <a:p>
            <a:r>
              <a:rPr lang="en-US" dirty="0"/>
              <a:t>If we consider complex-valued functions,</a:t>
            </a:r>
            <a:br>
              <a:rPr lang="en-US" dirty="0"/>
            </a:br>
            <a:r>
              <a:rPr lang="en-US" dirty="0"/>
              <a:t>	there is an eigenvector for every complex value </a:t>
            </a:r>
            <a:r>
              <a:rPr lang="en-US" i="1" dirty="0">
                <a:latin typeface="Symbol" panose="05050102010706020507" pitchFamily="18" charset="2"/>
              </a:rPr>
              <a:t>l</a:t>
            </a:r>
            <a:endParaRPr lang="en-US" dirty="0"/>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5" name="Audio 4">
            <a:hlinkClick r:id="" action="ppaction://media"/>
            <a:extLst>
              <a:ext uri="{FF2B5EF4-FFF2-40B4-BE49-F238E27FC236}">
                <a16:creationId xmlns:a16="http://schemas.microsoft.com/office/drawing/2014/main" id="{AD16EE89-3127-406C-B495-7AA817C3988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22798324"/>
      </p:ext>
    </p:extLst>
  </p:cSld>
  <p:clrMapOvr>
    <a:masterClrMapping/>
  </p:clrMapOvr>
  <mc:AlternateContent xmlns:mc="http://schemas.openxmlformats.org/markup-compatibility/2006">
    <mc:Choice xmlns:p14="http://schemas.microsoft.com/office/powerpoint/2010/main" Requires="p14">
      <p:transition spd="slow" p14:dur="2000" advTm="68170"/>
    </mc:Choice>
    <mc:Fallback>
      <p:transition spd="slow" advTm="68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First, let us find solutions to</a:t>
            </a:r>
          </a:p>
          <a:p>
            <a:endParaRPr lang="en-US" dirty="0"/>
          </a:p>
          <a:p>
            <a:endParaRPr lang="en-US" dirty="0"/>
          </a:p>
          <a:p>
            <a:r>
              <a:rPr lang="en-US" dirty="0"/>
              <a:t>We are finding the anti-derivative of the function </a:t>
            </a:r>
            <a:r>
              <a:rPr lang="en-US" i="1" dirty="0">
                <a:latin typeface="Times New Roman" panose="02020603050405020304" pitchFamily="18" charset="0"/>
              </a:rPr>
              <a:t>y</a:t>
            </a:r>
            <a:r>
              <a:rPr lang="en-US" baseline="-25000" dirty="0">
                <a:latin typeface="Times New Roman" panose="02020603050405020304" pitchFamily="18" charset="0"/>
              </a:rPr>
              <a:t>0</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p>
          <a:p>
            <a:pPr lvl="1"/>
            <a:r>
              <a:rPr lang="en-US" dirty="0"/>
              <a:t>From calculus, you know that if </a:t>
            </a:r>
            <a:r>
              <a:rPr lang="en-US" i="1" dirty="0">
                <a:latin typeface="Times New Roman" panose="02020603050405020304" pitchFamily="18" charset="0"/>
              </a:rPr>
              <a:t>Y</a:t>
            </a:r>
            <a:r>
              <a:rPr lang="en-US" baseline="-25000" dirty="0">
                <a:latin typeface="Times New Roman" panose="02020603050405020304" pitchFamily="18" charset="0"/>
              </a:rPr>
              <a:t>0</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a:t>
            </a:r>
            <a:r>
              <a:rPr lang="en-US" dirty="0"/>
              <a:t> is one anti-derivative,</a:t>
            </a:r>
            <a:br>
              <a:rPr lang="en-US" dirty="0"/>
            </a:br>
            <a:r>
              <a:rPr lang="en-US" dirty="0"/>
              <a:t>then all anti-derivatives are of the form </a:t>
            </a:r>
            <a:r>
              <a:rPr lang="en-US" i="1" dirty="0">
                <a:latin typeface="Times New Roman" panose="02020603050405020304" pitchFamily="18" charset="0"/>
              </a:rPr>
              <a:t>Y</a:t>
            </a:r>
            <a:r>
              <a:rPr lang="en-US" baseline="-25000" dirty="0">
                <a:latin typeface="Times New Roman" panose="02020603050405020304" pitchFamily="18" charset="0"/>
              </a:rPr>
              <a:t>0</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c</a:t>
            </a:r>
            <a:endParaRPr lang="en-US" dirty="0">
              <a:latin typeface="Times New Roman" panose="02020603050405020304" pitchFamily="18" charset="0"/>
            </a:endParaRPr>
          </a:p>
          <a:p>
            <a:pPr lvl="1"/>
            <a:r>
              <a:rPr lang="en-US" dirty="0"/>
              <a:t>Here, </a:t>
            </a:r>
            <a:r>
              <a:rPr lang="en-US" i="1" dirty="0"/>
              <a:t>c</a:t>
            </a:r>
            <a:r>
              <a:rPr lang="en-US" dirty="0"/>
              <a:t> is an arbitrary constant</a:t>
            </a:r>
          </a:p>
          <a:p>
            <a:r>
              <a:rPr lang="en-US" dirty="0"/>
              <a:t>You will remember that the constant functions form the null space of the differential operator</a:t>
            </a:r>
          </a:p>
          <a:p>
            <a:pPr lvl="1"/>
            <a:r>
              <a:rPr lang="en-US" dirty="0"/>
              <a:t>Just like the signal </a:t>
            </a:r>
            <a:r>
              <a:rPr lang="en-US" dirty="0">
                <a:latin typeface="Times New Roman" panose="02020603050405020304" pitchFamily="18" charset="0"/>
              </a:rPr>
              <a:t>(1, 0, 0, 0, …)</a:t>
            </a:r>
            <a:r>
              <a:rPr lang="en-US" dirty="0"/>
              <a:t> form the null space of the advance operator</a:t>
            </a:r>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9" name="Object 8">
            <a:extLst>
              <a:ext uri="{FF2B5EF4-FFF2-40B4-BE49-F238E27FC236}">
                <a16:creationId xmlns:a16="http://schemas.microsoft.com/office/drawing/2014/main" id="{18939524-3CA8-4E4F-AED4-6A0248ED73A2}"/>
              </a:ext>
            </a:extLst>
          </p:cNvPr>
          <p:cNvGraphicFramePr>
            <a:graphicFrameLocks noChangeAspect="1"/>
          </p:cNvGraphicFramePr>
          <p:nvPr>
            <p:extLst>
              <p:ext uri="{D42A27DB-BD31-4B8C-83A1-F6EECF244321}">
                <p14:modId xmlns:p14="http://schemas.microsoft.com/office/powerpoint/2010/main" val="3628592399"/>
              </p:ext>
            </p:extLst>
          </p:nvPr>
        </p:nvGraphicFramePr>
        <p:xfrm>
          <a:off x="3702050" y="1982788"/>
          <a:ext cx="1738313" cy="801687"/>
        </p:xfrm>
        <a:graphic>
          <a:graphicData uri="http://schemas.openxmlformats.org/presentationml/2006/ole">
            <mc:AlternateContent xmlns:mc="http://schemas.openxmlformats.org/markup-compatibility/2006">
              <mc:Choice xmlns:v="urn:schemas-microsoft-com:vml" Requires="v">
                <p:oleObj spid="_x0000_s601094" name="Equation" r:id="rId6" imgW="825480" imgH="380880" progId="Equation.DSMT4">
                  <p:embed/>
                </p:oleObj>
              </mc:Choice>
              <mc:Fallback>
                <p:oleObj name="Equation" r:id="rId6" imgW="825480" imgH="380880" progId="Equation.DSMT4">
                  <p:embed/>
                  <p:pic>
                    <p:nvPicPr>
                      <p:cNvPr id="9" name="Object 8">
                        <a:extLst>
                          <a:ext uri="{FF2B5EF4-FFF2-40B4-BE49-F238E27FC236}">
                            <a16:creationId xmlns:a16="http://schemas.microsoft.com/office/drawing/2014/main" id="{18939524-3CA8-4E4F-AED4-6A0248ED73A2}"/>
                          </a:ext>
                        </a:extLst>
                      </p:cNvPr>
                      <p:cNvPicPr/>
                      <p:nvPr/>
                    </p:nvPicPr>
                    <p:blipFill>
                      <a:blip r:embed="rId7"/>
                      <a:stretch>
                        <a:fillRect/>
                      </a:stretch>
                    </p:blipFill>
                    <p:spPr>
                      <a:xfrm>
                        <a:off x="3702050" y="1982788"/>
                        <a:ext cx="1738313" cy="80168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9B80A82C-6684-44D9-A4DF-5BF8E62F58C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66497980"/>
      </p:ext>
    </p:extLst>
  </p:cSld>
  <p:clrMapOvr>
    <a:masterClrMapping/>
  </p:clrMapOvr>
  <mc:AlternateContent xmlns:mc="http://schemas.openxmlformats.org/markup-compatibility/2006" xmlns:p14="http://schemas.microsoft.com/office/powerpoint/2010/main">
    <mc:Choice Requires="p14">
      <p:transition spd="slow" p14:dur="2000" advTm="118439"/>
    </mc:Choice>
    <mc:Fallback xmlns="">
      <p:transition spd="slow" advTm="118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Next, let us find solutions to</a:t>
            </a:r>
          </a:p>
          <a:p>
            <a:endParaRPr lang="en-US" dirty="0"/>
          </a:p>
          <a:p>
            <a:endParaRPr lang="en-US" dirty="0"/>
          </a:p>
          <a:p>
            <a:r>
              <a:rPr lang="en-US" dirty="0"/>
              <a:t>Substituting our eigenfunctions into this</a:t>
            </a:r>
          </a:p>
          <a:p>
            <a:endParaRPr lang="en-US" dirty="0"/>
          </a:p>
          <a:p>
            <a:endParaRPr lang="en-US" dirty="0"/>
          </a:p>
          <a:p>
            <a:endParaRPr lang="en-US" dirty="0"/>
          </a:p>
          <a:p>
            <a:endParaRPr lang="en-US" dirty="0"/>
          </a:p>
          <a:p>
            <a:r>
              <a:rPr lang="en-US" dirty="0"/>
              <a:t>Thus, the scalar in the exponent must be </a:t>
            </a:r>
            <a:r>
              <a:rPr lang="en-US" i="1" dirty="0">
                <a:latin typeface="Symbol" panose="05050102010706020507" pitchFamily="18" charset="2"/>
              </a:rPr>
              <a:t>l</a:t>
            </a:r>
            <a:r>
              <a:rPr lang="en-US" dirty="0">
                <a:latin typeface="Times New Roman" panose="02020603050405020304" pitchFamily="18" charset="0"/>
              </a:rPr>
              <a:t> = –</a:t>
            </a:r>
            <a:r>
              <a:rPr lang="en-US" i="1" dirty="0">
                <a:latin typeface="Symbol" panose="05050102010706020507" pitchFamily="18" charset="2"/>
              </a:rPr>
              <a:t>a</a:t>
            </a:r>
            <a:r>
              <a:rPr lang="en-US" baseline="-25000" dirty="0">
                <a:latin typeface="Times New Roman" panose="02020603050405020304" pitchFamily="18" charset="0"/>
              </a:rPr>
              <a:t>0</a:t>
            </a:r>
            <a:r>
              <a:rPr lang="en-US" dirty="0">
                <a:latin typeface="Times New Roman" panose="02020603050405020304" pitchFamily="18" charset="0"/>
              </a:rPr>
              <a:t> </a:t>
            </a:r>
          </a:p>
          <a:p>
            <a:pPr lvl="1"/>
            <a:endParaRPr lang="en-US" dirty="0"/>
          </a:p>
          <a:p>
            <a:pPr marL="457200" lvl="1" indent="0">
              <a:buNone/>
            </a:pPr>
            <a:endParaRPr lang="en-US" i="1" dirty="0">
              <a:latin typeface="Symbol" panose="05050102010706020507" pitchFamily="18" charset="2"/>
            </a:endParaRPr>
          </a:p>
          <a:p>
            <a:pPr marL="457200" lvl="1" indent="0">
              <a:buNone/>
            </a:pPr>
            <a:endParaRPr lang="en-US" i="1" dirty="0">
              <a:latin typeface="Symbol" panose="05050102010706020507" pitchFamily="18" charset="2"/>
            </a:endParaRPr>
          </a:p>
          <a:p>
            <a:pPr lvl="1"/>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8" name="Object 7">
            <a:extLst>
              <a:ext uri="{FF2B5EF4-FFF2-40B4-BE49-F238E27FC236}">
                <a16:creationId xmlns:a16="http://schemas.microsoft.com/office/drawing/2014/main" id="{9B5BC822-30F8-4D98-B3BE-801F9776497A}"/>
              </a:ext>
            </a:extLst>
          </p:cNvPr>
          <p:cNvGraphicFramePr>
            <a:graphicFrameLocks noChangeAspect="1"/>
          </p:cNvGraphicFramePr>
          <p:nvPr>
            <p:extLst>
              <p:ext uri="{D42A27DB-BD31-4B8C-83A1-F6EECF244321}">
                <p14:modId xmlns:p14="http://schemas.microsoft.com/office/powerpoint/2010/main" val="2099754196"/>
              </p:ext>
            </p:extLst>
          </p:nvPr>
        </p:nvGraphicFramePr>
        <p:xfrm>
          <a:off x="3560598" y="3127502"/>
          <a:ext cx="1925637" cy="801688"/>
        </p:xfrm>
        <a:graphic>
          <a:graphicData uri="http://schemas.openxmlformats.org/presentationml/2006/ole">
            <mc:AlternateContent xmlns:mc="http://schemas.openxmlformats.org/markup-compatibility/2006">
              <mc:Choice xmlns:v="urn:schemas-microsoft-com:vml" Requires="v">
                <p:oleObj spid="_x0000_s592922" name="Equation" r:id="rId6" imgW="914400" imgH="380880" progId="Equation.DSMT4">
                  <p:embed/>
                </p:oleObj>
              </mc:Choice>
              <mc:Fallback>
                <p:oleObj name="Equation" r:id="rId6" imgW="914400" imgH="380880" progId="Equation.DSMT4">
                  <p:embed/>
                  <p:pic>
                    <p:nvPicPr>
                      <p:cNvPr id="8" name="Object 7">
                        <a:extLst>
                          <a:ext uri="{FF2B5EF4-FFF2-40B4-BE49-F238E27FC236}">
                            <a16:creationId xmlns:a16="http://schemas.microsoft.com/office/drawing/2014/main" id="{9B5BC822-30F8-4D98-B3BE-801F9776497A}"/>
                          </a:ext>
                        </a:extLst>
                      </p:cNvPr>
                      <p:cNvPicPr/>
                      <p:nvPr/>
                    </p:nvPicPr>
                    <p:blipFill>
                      <a:blip r:embed="rId7"/>
                      <a:stretch>
                        <a:fillRect/>
                      </a:stretch>
                    </p:blipFill>
                    <p:spPr>
                      <a:xfrm>
                        <a:off x="3560598" y="3127502"/>
                        <a:ext cx="1925637" cy="80168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8939524-3CA8-4E4F-AED4-6A0248ED73A2}"/>
              </a:ext>
            </a:extLst>
          </p:cNvPr>
          <p:cNvGraphicFramePr>
            <a:graphicFrameLocks noChangeAspect="1"/>
          </p:cNvGraphicFramePr>
          <p:nvPr>
            <p:extLst>
              <p:ext uri="{D42A27DB-BD31-4B8C-83A1-F6EECF244321}">
                <p14:modId xmlns:p14="http://schemas.microsoft.com/office/powerpoint/2010/main" val="2008458131"/>
              </p:ext>
            </p:extLst>
          </p:nvPr>
        </p:nvGraphicFramePr>
        <p:xfrm>
          <a:off x="3435350" y="1982067"/>
          <a:ext cx="2273300" cy="801688"/>
        </p:xfrm>
        <a:graphic>
          <a:graphicData uri="http://schemas.openxmlformats.org/presentationml/2006/ole">
            <mc:AlternateContent xmlns:mc="http://schemas.openxmlformats.org/markup-compatibility/2006">
              <mc:Choice xmlns:v="urn:schemas-microsoft-com:vml" Requires="v">
                <p:oleObj spid="_x0000_s592923" name="Equation" r:id="rId8" imgW="1079280" imgH="380880" progId="Equation.DSMT4">
                  <p:embed/>
                </p:oleObj>
              </mc:Choice>
              <mc:Fallback>
                <p:oleObj name="Equation" r:id="rId8" imgW="1079280" imgH="380880" progId="Equation.DSMT4">
                  <p:embed/>
                  <p:pic>
                    <p:nvPicPr>
                      <p:cNvPr id="8" name="Object 7">
                        <a:extLst>
                          <a:ext uri="{FF2B5EF4-FFF2-40B4-BE49-F238E27FC236}">
                            <a16:creationId xmlns:a16="http://schemas.microsoft.com/office/drawing/2014/main" id="{E42AA63A-BC0C-4355-9A60-65C491C72722}"/>
                          </a:ext>
                        </a:extLst>
                      </p:cNvPr>
                      <p:cNvPicPr/>
                      <p:nvPr/>
                    </p:nvPicPr>
                    <p:blipFill>
                      <a:blip r:embed="rId9"/>
                      <a:stretch>
                        <a:fillRect/>
                      </a:stretch>
                    </p:blipFill>
                    <p:spPr>
                      <a:xfrm>
                        <a:off x="3435350" y="1982067"/>
                        <a:ext cx="2273300" cy="80168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8CDB97D-FA13-4533-BFBA-8C06361892E3}"/>
              </a:ext>
            </a:extLst>
          </p:cNvPr>
          <p:cNvGraphicFramePr>
            <a:graphicFrameLocks noChangeAspect="1"/>
          </p:cNvGraphicFramePr>
          <p:nvPr>
            <p:extLst>
              <p:ext uri="{D42A27DB-BD31-4B8C-83A1-F6EECF244321}">
                <p14:modId xmlns:p14="http://schemas.microsoft.com/office/powerpoint/2010/main" val="1053958089"/>
              </p:ext>
            </p:extLst>
          </p:nvPr>
        </p:nvGraphicFramePr>
        <p:xfrm>
          <a:off x="3709918" y="3842354"/>
          <a:ext cx="1765300" cy="428625"/>
        </p:xfrm>
        <a:graphic>
          <a:graphicData uri="http://schemas.openxmlformats.org/presentationml/2006/ole">
            <mc:AlternateContent xmlns:mc="http://schemas.openxmlformats.org/markup-compatibility/2006">
              <mc:Choice xmlns:v="urn:schemas-microsoft-com:vml" Requires="v">
                <p:oleObj spid="_x0000_s592924" name="Equation" r:id="rId10" imgW="838080" imgH="203040" progId="Equation.DSMT4">
                  <p:embed/>
                </p:oleObj>
              </mc:Choice>
              <mc:Fallback>
                <p:oleObj name="Equation" r:id="rId10" imgW="838080" imgH="203040" progId="Equation.DSMT4">
                  <p:embed/>
                  <p:pic>
                    <p:nvPicPr>
                      <p:cNvPr id="8" name="Object 7">
                        <a:extLst>
                          <a:ext uri="{FF2B5EF4-FFF2-40B4-BE49-F238E27FC236}">
                            <a16:creationId xmlns:a16="http://schemas.microsoft.com/office/drawing/2014/main" id="{9B5BC822-30F8-4D98-B3BE-801F9776497A}"/>
                          </a:ext>
                        </a:extLst>
                      </p:cNvPr>
                      <p:cNvPicPr/>
                      <p:nvPr/>
                    </p:nvPicPr>
                    <p:blipFill>
                      <a:blip r:embed="rId11"/>
                      <a:stretch>
                        <a:fillRect/>
                      </a:stretch>
                    </p:blipFill>
                    <p:spPr>
                      <a:xfrm>
                        <a:off x="3709918" y="3842354"/>
                        <a:ext cx="1765300" cy="4286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8418616-CCDC-4142-8379-15209D5FCCFF}"/>
              </a:ext>
            </a:extLst>
          </p:cNvPr>
          <p:cNvGraphicFramePr>
            <a:graphicFrameLocks noChangeAspect="1"/>
          </p:cNvGraphicFramePr>
          <p:nvPr>
            <p:extLst>
              <p:ext uri="{D42A27DB-BD31-4B8C-83A1-F6EECF244321}">
                <p14:modId xmlns:p14="http://schemas.microsoft.com/office/powerpoint/2010/main" val="3865170227"/>
              </p:ext>
            </p:extLst>
          </p:nvPr>
        </p:nvGraphicFramePr>
        <p:xfrm>
          <a:off x="3758940" y="4367865"/>
          <a:ext cx="1738312" cy="454025"/>
        </p:xfrm>
        <a:graphic>
          <a:graphicData uri="http://schemas.openxmlformats.org/presentationml/2006/ole">
            <mc:AlternateContent xmlns:mc="http://schemas.openxmlformats.org/markup-compatibility/2006">
              <mc:Choice xmlns:v="urn:schemas-microsoft-com:vml" Requires="v">
                <p:oleObj spid="_x0000_s592925" name="Equation" r:id="rId12" imgW="825480" imgH="215640" progId="Equation.DSMT4">
                  <p:embed/>
                </p:oleObj>
              </mc:Choice>
              <mc:Fallback>
                <p:oleObj name="Equation" r:id="rId12" imgW="825480" imgH="215640" progId="Equation.DSMT4">
                  <p:embed/>
                  <p:pic>
                    <p:nvPicPr>
                      <p:cNvPr id="12" name="Object 11">
                        <a:extLst>
                          <a:ext uri="{FF2B5EF4-FFF2-40B4-BE49-F238E27FC236}">
                            <a16:creationId xmlns:a16="http://schemas.microsoft.com/office/drawing/2014/main" id="{48CDB97D-FA13-4533-BFBA-8C06361892E3}"/>
                          </a:ext>
                        </a:extLst>
                      </p:cNvPr>
                      <p:cNvPicPr/>
                      <p:nvPr/>
                    </p:nvPicPr>
                    <p:blipFill>
                      <a:blip r:embed="rId13"/>
                      <a:stretch>
                        <a:fillRect/>
                      </a:stretch>
                    </p:blipFill>
                    <p:spPr>
                      <a:xfrm>
                        <a:off x="3758940" y="4367865"/>
                        <a:ext cx="1738312" cy="454025"/>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86C62833-D06E-44F0-8F73-A94DF9B9DD3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00965735"/>
      </p:ext>
    </p:extLst>
  </p:cSld>
  <p:clrMapOvr>
    <a:masterClrMapping/>
  </p:clrMapOvr>
  <mc:AlternateContent xmlns:mc="http://schemas.openxmlformats.org/markup-compatibility/2006" xmlns:p14="http://schemas.microsoft.com/office/powerpoint/2010/main">
    <mc:Choice Requires="p14">
      <p:transition spd="slow" p14:dur="2000" advTm="98943"/>
    </mc:Choice>
    <mc:Fallback xmlns="">
      <p:transition spd="slow" advTm="98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a:t>
            </a:r>
          </a:p>
          <a:p>
            <a:endParaRPr lang="en-US" dirty="0"/>
          </a:p>
          <a:p>
            <a:endParaRPr lang="en-US" dirty="0"/>
          </a:p>
          <a:p>
            <a:pPr marL="0" indent="0">
              <a:buNone/>
            </a:pPr>
            <a:r>
              <a:rPr lang="en-US" dirty="0"/>
              <a:t>      we note that if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e</a:t>
            </a:r>
            <a:r>
              <a:rPr lang="en-US" baseline="30000" dirty="0">
                <a:latin typeface="Times New Roman" panose="02020603050405020304" pitchFamily="18" charset="0"/>
              </a:rPr>
              <a:t>–2</a:t>
            </a:r>
            <a:r>
              <a:rPr lang="en-US" i="1" baseline="30000" dirty="0">
                <a:latin typeface="Times New Roman" panose="02020603050405020304" pitchFamily="18" charset="0"/>
              </a:rPr>
              <a:t>t</a:t>
            </a:r>
            <a:r>
              <a:rPr lang="en-US" dirty="0"/>
              <a:t>, then</a:t>
            </a:r>
          </a:p>
          <a:p>
            <a:pPr marL="0" indent="0">
              <a:buNone/>
            </a:pPr>
            <a:endParaRPr lang="en-US" dirty="0"/>
          </a:p>
          <a:p>
            <a:pPr marL="0" indent="0">
              <a:buNone/>
            </a:pPr>
            <a:endParaRPr lang="en-US" dirty="0"/>
          </a:p>
          <a:p>
            <a:r>
              <a:rPr lang="en-US" dirty="0"/>
              <a:t>Thus, we note that  </a:t>
            </a:r>
            <a:r>
              <a:rPr lang="en-US" dirty="0">
                <a:latin typeface="Times New Roman" panose="02020603050405020304" pitchFamily="18" charset="0"/>
              </a:rPr>
              <a:t>  </a:t>
            </a:r>
            <a:br>
              <a:rPr lang="en-US" dirty="0">
                <a:latin typeface="Times New Roman" panose="02020603050405020304" pitchFamily="18" charset="0"/>
              </a:rPr>
            </a:br>
            <a:endParaRPr lang="en-US" dirty="0">
              <a:latin typeface="Times New Roman" panose="02020603050405020304" pitchFamily="18" charset="0"/>
            </a:endParaRPr>
          </a:p>
          <a:p>
            <a:pPr lvl="1"/>
            <a:endParaRPr lang="en-US" dirty="0"/>
          </a:p>
          <a:p>
            <a:pPr marL="457200" lvl="1" indent="0">
              <a:buNone/>
            </a:pPr>
            <a:endParaRPr lang="en-US" i="1" dirty="0">
              <a:latin typeface="Symbol" panose="05050102010706020507" pitchFamily="18" charset="2"/>
            </a:endParaRPr>
          </a:p>
          <a:p>
            <a:pPr marL="457200" lvl="1" indent="0">
              <a:buNone/>
            </a:pPr>
            <a:endParaRPr lang="en-US" i="1" dirty="0">
              <a:latin typeface="Symbol" panose="05050102010706020507" pitchFamily="18" charset="2"/>
            </a:endParaRPr>
          </a:p>
          <a:p>
            <a:pPr lvl="1"/>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8" name="Object 7">
            <a:extLst>
              <a:ext uri="{FF2B5EF4-FFF2-40B4-BE49-F238E27FC236}">
                <a16:creationId xmlns:a16="http://schemas.microsoft.com/office/drawing/2014/main" id="{9B5BC822-30F8-4D98-B3BE-801F9776497A}"/>
              </a:ext>
            </a:extLst>
          </p:cNvPr>
          <p:cNvGraphicFramePr>
            <a:graphicFrameLocks noChangeAspect="1"/>
          </p:cNvGraphicFramePr>
          <p:nvPr>
            <p:extLst>
              <p:ext uri="{D42A27DB-BD31-4B8C-83A1-F6EECF244321}">
                <p14:modId xmlns:p14="http://schemas.microsoft.com/office/powerpoint/2010/main" val="2322045973"/>
              </p:ext>
            </p:extLst>
          </p:nvPr>
        </p:nvGraphicFramePr>
        <p:xfrm>
          <a:off x="3716337" y="3188235"/>
          <a:ext cx="1711325" cy="801688"/>
        </p:xfrm>
        <a:graphic>
          <a:graphicData uri="http://schemas.openxmlformats.org/presentationml/2006/ole">
            <mc:AlternateContent xmlns:mc="http://schemas.openxmlformats.org/markup-compatibility/2006">
              <mc:Choice xmlns:v="urn:schemas-microsoft-com:vml" Requires="v">
                <p:oleObj spid="_x0000_s593952" name="Equation" r:id="rId6" imgW="812520" imgH="380880" progId="Equation.DSMT4">
                  <p:embed/>
                </p:oleObj>
              </mc:Choice>
              <mc:Fallback>
                <p:oleObj name="Equation" r:id="rId6" imgW="812520" imgH="380880" progId="Equation.DSMT4">
                  <p:embed/>
                  <p:pic>
                    <p:nvPicPr>
                      <p:cNvPr id="8" name="Object 7">
                        <a:extLst>
                          <a:ext uri="{FF2B5EF4-FFF2-40B4-BE49-F238E27FC236}">
                            <a16:creationId xmlns:a16="http://schemas.microsoft.com/office/drawing/2014/main" id="{9B5BC822-30F8-4D98-B3BE-801F9776497A}"/>
                          </a:ext>
                        </a:extLst>
                      </p:cNvPr>
                      <p:cNvPicPr/>
                      <p:nvPr/>
                    </p:nvPicPr>
                    <p:blipFill>
                      <a:blip r:embed="rId7"/>
                      <a:stretch>
                        <a:fillRect/>
                      </a:stretch>
                    </p:blipFill>
                    <p:spPr>
                      <a:xfrm>
                        <a:off x="3716337" y="3188235"/>
                        <a:ext cx="1711325" cy="80168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8939524-3CA8-4E4F-AED4-6A0248ED73A2}"/>
              </a:ext>
            </a:extLst>
          </p:cNvPr>
          <p:cNvGraphicFramePr>
            <a:graphicFrameLocks noChangeAspect="1"/>
          </p:cNvGraphicFramePr>
          <p:nvPr>
            <p:extLst>
              <p:ext uri="{D42A27DB-BD31-4B8C-83A1-F6EECF244321}">
                <p14:modId xmlns:p14="http://schemas.microsoft.com/office/powerpoint/2010/main" val="1923514623"/>
              </p:ext>
            </p:extLst>
          </p:nvPr>
        </p:nvGraphicFramePr>
        <p:xfrm>
          <a:off x="3502817" y="1955338"/>
          <a:ext cx="2138363" cy="801687"/>
        </p:xfrm>
        <a:graphic>
          <a:graphicData uri="http://schemas.openxmlformats.org/presentationml/2006/ole">
            <mc:AlternateContent xmlns:mc="http://schemas.openxmlformats.org/markup-compatibility/2006">
              <mc:Choice xmlns:v="urn:schemas-microsoft-com:vml" Requires="v">
                <p:oleObj spid="_x0000_s593953" name="Equation" r:id="rId8" imgW="1015920" imgH="380880" progId="Equation.DSMT4">
                  <p:embed/>
                </p:oleObj>
              </mc:Choice>
              <mc:Fallback>
                <p:oleObj name="Equation" r:id="rId8" imgW="1015920" imgH="380880" progId="Equation.DSMT4">
                  <p:embed/>
                  <p:pic>
                    <p:nvPicPr>
                      <p:cNvPr id="9" name="Object 8">
                        <a:extLst>
                          <a:ext uri="{FF2B5EF4-FFF2-40B4-BE49-F238E27FC236}">
                            <a16:creationId xmlns:a16="http://schemas.microsoft.com/office/drawing/2014/main" id="{18939524-3CA8-4E4F-AED4-6A0248ED73A2}"/>
                          </a:ext>
                        </a:extLst>
                      </p:cNvPr>
                      <p:cNvPicPr/>
                      <p:nvPr/>
                    </p:nvPicPr>
                    <p:blipFill>
                      <a:blip r:embed="rId9"/>
                      <a:stretch>
                        <a:fillRect/>
                      </a:stretch>
                    </p:blipFill>
                    <p:spPr>
                      <a:xfrm>
                        <a:off x="3502817" y="1955338"/>
                        <a:ext cx="2138363" cy="8016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CDCE387-700A-494F-A79D-23E45D711C54}"/>
              </a:ext>
            </a:extLst>
          </p:cNvPr>
          <p:cNvGraphicFramePr>
            <a:graphicFrameLocks noChangeAspect="1"/>
          </p:cNvGraphicFramePr>
          <p:nvPr>
            <p:extLst>
              <p:ext uri="{D42A27DB-BD31-4B8C-83A1-F6EECF244321}">
                <p14:modId xmlns:p14="http://schemas.microsoft.com/office/powerpoint/2010/main" val="3450540391"/>
              </p:ext>
            </p:extLst>
          </p:nvPr>
        </p:nvGraphicFramePr>
        <p:xfrm>
          <a:off x="3436938" y="5152771"/>
          <a:ext cx="1924050" cy="374650"/>
        </p:xfrm>
        <a:graphic>
          <a:graphicData uri="http://schemas.openxmlformats.org/presentationml/2006/ole">
            <mc:AlternateContent xmlns:mc="http://schemas.openxmlformats.org/markup-compatibility/2006">
              <mc:Choice xmlns:v="urn:schemas-microsoft-com:vml" Requires="v">
                <p:oleObj spid="_x0000_s593954" name="Equation" r:id="rId10" imgW="914400" imgH="177480" progId="Equation.DSMT4">
                  <p:embed/>
                </p:oleObj>
              </mc:Choice>
              <mc:Fallback>
                <p:oleObj name="Equation" r:id="rId10" imgW="914400" imgH="177480" progId="Equation.DSMT4">
                  <p:embed/>
                  <p:pic>
                    <p:nvPicPr>
                      <p:cNvPr id="9" name="Object 8">
                        <a:extLst>
                          <a:ext uri="{FF2B5EF4-FFF2-40B4-BE49-F238E27FC236}">
                            <a16:creationId xmlns:a16="http://schemas.microsoft.com/office/drawing/2014/main" id="{18939524-3CA8-4E4F-AED4-6A0248ED73A2}"/>
                          </a:ext>
                        </a:extLst>
                      </p:cNvPr>
                      <p:cNvPicPr/>
                      <p:nvPr/>
                    </p:nvPicPr>
                    <p:blipFill>
                      <a:blip r:embed="rId11"/>
                      <a:stretch>
                        <a:fillRect/>
                      </a:stretch>
                    </p:blipFill>
                    <p:spPr>
                      <a:xfrm>
                        <a:off x="3436938" y="5152771"/>
                        <a:ext cx="1924050" cy="3746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1BCAC804-297E-43DE-8ABE-4626416AFA70}"/>
              </a:ext>
            </a:extLst>
          </p:cNvPr>
          <p:cNvGraphicFramePr>
            <a:graphicFrameLocks noChangeAspect="1"/>
          </p:cNvGraphicFramePr>
          <p:nvPr>
            <p:extLst>
              <p:ext uri="{D42A27DB-BD31-4B8C-83A1-F6EECF244321}">
                <p14:modId xmlns:p14="http://schemas.microsoft.com/office/powerpoint/2010/main" val="449475558"/>
              </p:ext>
            </p:extLst>
          </p:nvPr>
        </p:nvGraphicFramePr>
        <p:xfrm>
          <a:off x="3409950" y="4316413"/>
          <a:ext cx="1951038" cy="801687"/>
        </p:xfrm>
        <a:graphic>
          <a:graphicData uri="http://schemas.openxmlformats.org/presentationml/2006/ole">
            <mc:AlternateContent xmlns:mc="http://schemas.openxmlformats.org/markup-compatibility/2006">
              <mc:Choice xmlns:v="urn:schemas-microsoft-com:vml" Requires="v">
                <p:oleObj spid="_x0000_s593955" name="Equation" r:id="rId12" imgW="927000" imgH="380880" progId="Equation.DSMT4">
                  <p:embed/>
                </p:oleObj>
              </mc:Choice>
              <mc:Fallback>
                <p:oleObj name="Equation" r:id="rId12" imgW="927000" imgH="380880" progId="Equation.DSMT4">
                  <p:embed/>
                  <p:pic>
                    <p:nvPicPr>
                      <p:cNvPr id="12" name="Object 11">
                        <a:extLst>
                          <a:ext uri="{FF2B5EF4-FFF2-40B4-BE49-F238E27FC236}">
                            <a16:creationId xmlns:a16="http://schemas.microsoft.com/office/drawing/2014/main" id="{8CDCE387-700A-494F-A79D-23E45D711C54}"/>
                          </a:ext>
                        </a:extLst>
                      </p:cNvPr>
                      <p:cNvPicPr/>
                      <p:nvPr/>
                    </p:nvPicPr>
                    <p:blipFill>
                      <a:blip r:embed="rId13"/>
                      <a:stretch>
                        <a:fillRect/>
                      </a:stretch>
                    </p:blipFill>
                    <p:spPr>
                      <a:xfrm>
                        <a:off x="3409950" y="4316413"/>
                        <a:ext cx="1951038" cy="80168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0C5F9D49-D3A7-4946-BB90-65B758C4227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36532968"/>
      </p:ext>
    </p:extLst>
  </p:cSld>
  <p:clrMapOvr>
    <a:masterClrMapping/>
  </p:clrMapOvr>
  <mc:AlternateContent xmlns:mc="http://schemas.openxmlformats.org/markup-compatibility/2006" xmlns:p14="http://schemas.microsoft.com/office/powerpoint/2010/main">
    <mc:Choice Requires="p14">
      <p:transition spd="slow" p14:dur="2000" advTm="56894"/>
    </mc:Choice>
    <mc:Fallback xmlns="">
      <p:transition spd="slow" advTm="56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Next, let us find solutions to</a:t>
            </a:r>
          </a:p>
          <a:p>
            <a:endParaRPr lang="en-US" dirty="0"/>
          </a:p>
          <a:p>
            <a:endParaRPr lang="en-US" dirty="0"/>
          </a:p>
          <a:p>
            <a:r>
              <a:rPr lang="en-US" dirty="0"/>
              <a:t>Substituting our eigenfunctions into this</a:t>
            </a:r>
          </a:p>
          <a:p>
            <a:endParaRPr lang="en-US" dirty="0"/>
          </a:p>
          <a:p>
            <a:endParaRPr lang="en-US" dirty="0"/>
          </a:p>
          <a:p>
            <a:endParaRPr lang="en-US" dirty="0"/>
          </a:p>
          <a:p>
            <a:endParaRPr lang="en-US" dirty="0"/>
          </a:p>
          <a:p>
            <a:r>
              <a:rPr lang="en-US" dirty="0"/>
              <a:t>Thus, the scalar </a:t>
            </a:r>
            <a:r>
              <a:rPr lang="en-US" i="1" dirty="0">
                <a:latin typeface="Symbol" panose="05050102010706020507" pitchFamily="18" charset="2"/>
              </a:rPr>
              <a:t>l</a:t>
            </a:r>
            <a:r>
              <a:rPr lang="en-US" dirty="0"/>
              <a:t> must be a root of the quadratic </a:t>
            </a:r>
          </a:p>
          <a:p>
            <a:pPr lvl="1"/>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9" name="Object 8">
            <a:extLst>
              <a:ext uri="{FF2B5EF4-FFF2-40B4-BE49-F238E27FC236}">
                <a16:creationId xmlns:a16="http://schemas.microsoft.com/office/drawing/2014/main" id="{A13BD035-3DFE-4F12-BF9F-6B5EEECDFE9B}"/>
              </a:ext>
            </a:extLst>
          </p:cNvPr>
          <p:cNvGraphicFramePr>
            <a:graphicFrameLocks noChangeAspect="1"/>
          </p:cNvGraphicFramePr>
          <p:nvPr>
            <p:extLst>
              <p:ext uri="{D42A27DB-BD31-4B8C-83A1-F6EECF244321}">
                <p14:modId xmlns:p14="http://schemas.microsoft.com/office/powerpoint/2010/main" val="1166570907"/>
              </p:ext>
            </p:extLst>
          </p:nvPr>
        </p:nvGraphicFramePr>
        <p:xfrm>
          <a:off x="2740025" y="1970088"/>
          <a:ext cx="3663950" cy="827087"/>
        </p:xfrm>
        <a:graphic>
          <a:graphicData uri="http://schemas.openxmlformats.org/presentationml/2006/ole">
            <mc:AlternateContent xmlns:mc="http://schemas.openxmlformats.org/markup-compatibility/2006">
              <mc:Choice xmlns:v="urn:schemas-microsoft-com:vml" Requires="v">
                <p:oleObj spid="_x0000_s594969" name="Equation" r:id="rId6" imgW="1739880" imgH="393480" progId="Equation.DSMT4">
                  <p:embed/>
                </p:oleObj>
              </mc:Choice>
              <mc:Fallback>
                <p:oleObj name="Equation" r:id="rId6" imgW="1739880" imgH="393480" progId="Equation.DSMT4">
                  <p:embed/>
                  <p:pic>
                    <p:nvPicPr>
                      <p:cNvPr id="9" name="Object 8">
                        <a:extLst>
                          <a:ext uri="{FF2B5EF4-FFF2-40B4-BE49-F238E27FC236}">
                            <a16:creationId xmlns:a16="http://schemas.microsoft.com/office/drawing/2014/main" id="{18939524-3CA8-4E4F-AED4-6A0248ED73A2}"/>
                          </a:ext>
                        </a:extLst>
                      </p:cNvPr>
                      <p:cNvPicPr/>
                      <p:nvPr/>
                    </p:nvPicPr>
                    <p:blipFill>
                      <a:blip r:embed="rId7"/>
                      <a:stretch>
                        <a:fillRect/>
                      </a:stretch>
                    </p:blipFill>
                    <p:spPr>
                      <a:xfrm>
                        <a:off x="2740025" y="1970088"/>
                        <a:ext cx="3663950" cy="82708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BE11120-1382-4632-AA55-CBB7BE030B98}"/>
              </a:ext>
            </a:extLst>
          </p:cNvPr>
          <p:cNvGraphicFramePr>
            <a:graphicFrameLocks noChangeAspect="1"/>
          </p:cNvGraphicFramePr>
          <p:nvPr>
            <p:extLst>
              <p:ext uri="{D42A27DB-BD31-4B8C-83A1-F6EECF244321}">
                <p14:modId xmlns:p14="http://schemas.microsoft.com/office/powerpoint/2010/main" val="3530991282"/>
              </p:ext>
            </p:extLst>
          </p:nvPr>
        </p:nvGraphicFramePr>
        <p:xfrm>
          <a:off x="3339211" y="3988975"/>
          <a:ext cx="2808287" cy="428625"/>
        </p:xfrm>
        <a:graphic>
          <a:graphicData uri="http://schemas.openxmlformats.org/presentationml/2006/ole">
            <mc:AlternateContent xmlns:mc="http://schemas.openxmlformats.org/markup-compatibility/2006">
              <mc:Choice xmlns:v="urn:schemas-microsoft-com:vml" Requires="v">
                <p:oleObj spid="_x0000_s594970" name="Equation" r:id="rId8" imgW="1333440" imgH="203040" progId="Equation.DSMT4">
                  <p:embed/>
                </p:oleObj>
              </mc:Choice>
              <mc:Fallback>
                <p:oleObj name="Equation" r:id="rId8" imgW="1333440" imgH="203040" progId="Equation.DSMT4">
                  <p:embed/>
                  <p:pic>
                    <p:nvPicPr>
                      <p:cNvPr id="10" name="Object 9">
                        <a:extLst>
                          <a:ext uri="{FF2B5EF4-FFF2-40B4-BE49-F238E27FC236}">
                            <a16:creationId xmlns:a16="http://schemas.microsoft.com/office/drawing/2014/main" id="{0A97BE5B-AE96-4BBA-B9FB-CB35BDE3CB0B}"/>
                          </a:ext>
                        </a:extLst>
                      </p:cNvPr>
                      <p:cNvPicPr/>
                      <p:nvPr/>
                    </p:nvPicPr>
                    <p:blipFill>
                      <a:blip r:embed="rId9"/>
                      <a:stretch>
                        <a:fillRect/>
                      </a:stretch>
                    </p:blipFill>
                    <p:spPr>
                      <a:xfrm>
                        <a:off x="3339211" y="3988975"/>
                        <a:ext cx="2808287" cy="4286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A3E0706-9E8D-4CBA-95DE-7AD56DDEB5C7}"/>
              </a:ext>
            </a:extLst>
          </p:cNvPr>
          <p:cNvGraphicFramePr>
            <a:graphicFrameLocks noChangeAspect="1"/>
          </p:cNvGraphicFramePr>
          <p:nvPr>
            <p:extLst>
              <p:ext uri="{D42A27DB-BD31-4B8C-83A1-F6EECF244321}">
                <p14:modId xmlns:p14="http://schemas.microsoft.com/office/powerpoint/2010/main" val="3558590782"/>
              </p:ext>
            </p:extLst>
          </p:nvPr>
        </p:nvGraphicFramePr>
        <p:xfrm>
          <a:off x="2996501" y="3161887"/>
          <a:ext cx="3128963" cy="827088"/>
        </p:xfrm>
        <a:graphic>
          <a:graphicData uri="http://schemas.openxmlformats.org/presentationml/2006/ole">
            <mc:AlternateContent xmlns:mc="http://schemas.openxmlformats.org/markup-compatibility/2006">
              <mc:Choice xmlns:v="urn:schemas-microsoft-com:vml" Requires="v">
                <p:oleObj spid="_x0000_s594971" name="Equation" r:id="rId10" imgW="1485720" imgH="393480" progId="Equation.DSMT4">
                  <p:embed/>
                </p:oleObj>
              </mc:Choice>
              <mc:Fallback>
                <p:oleObj name="Equation" r:id="rId10" imgW="1485720" imgH="393480" progId="Equation.DSMT4">
                  <p:embed/>
                  <p:pic>
                    <p:nvPicPr>
                      <p:cNvPr id="10" name="Object 9">
                        <a:extLst>
                          <a:ext uri="{FF2B5EF4-FFF2-40B4-BE49-F238E27FC236}">
                            <a16:creationId xmlns:a16="http://schemas.microsoft.com/office/drawing/2014/main" id="{0A97BE5B-AE96-4BBA-B9FB-CB35BDE3CB0B}"/>
                          </a:ext>
                        </a:extLst>
                      </p:cNvPr>
                      <p:cNvPicPr/>
                      <p:nvPr/>
                    </p:nvPicPr>
                    <p:blipFill>
                      <a:blip r:embed="rId11"/>
                      <a:stretch>
                        <a:fillRect/>
                      </a:stretch>
                    </p:blipFill>
                    <p:spPr>
                      <a:xfrm>
                        <a:off x="2996501" y="3161887"/>
                        <a:ext cx="3128963" cy="82708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4F326E3-F678-44D3-906B-3BA6FE189238}"/>
              </a:ext>
            </a:extLst>
          </p:cNvPr>
          <p:cNvGraphicFramePr>
            <a:graphicFrameLocks noChangeAspect="1"/>
          </p:cNvGraphicFramePr>
          <p:nvPr>
            <p:extLst>
              <p:ext uri="{D42A27DB-BD31-4B8C-83A1-F6EECF244321}">
                <p14:modId xmlns:p14="http://schemas.microsoft.com/office/powerpoint/2010/main" val="1715644418"/>
              </p:ext>
            </p:extLst>
          </p:nvPr>
        </p:nvGraphicFramePr>
        <p:xfrm>
          <a:off x="3654376" y="4415879"/>
          <a:ext cx="2487613" cy="508000"/>
        </p:xfrm>
        <a:graphic>
          <a:graphicData uri="http://schemas.openxmlformats.org/presentationml/2006/ole">
            <mc:AlternateContent xmlns:mc="http://schemas.openxmlformats.org/markup-compatibility/2006">
              <mc:Choice xmlns:v="urn:schemas-microsoft-com:vml" Requires="v">
                <p:oleObj spid="_x0000_s594972" name="Equation" r:id="rId12" imgW="1180800" imgH="241200" progId="Equation.DSMT4">
                  <p:embed/>
                </p:oleObj>
              </mc:Choice>
              <mc:Fallback>
                <p:oleObj name="Equation" r:id="rId12" imgW="1180800" imgH="241200" progId="Equation.DSMT4">
                  <p:embed/>
                  <p:pic>
                    <p:nvPicPr>
                      <p:cNvPr id="10" name="Object 9">
                        <a:extLst>
                          <a:ext uri="{FF2B5EF4-FFF2-40B4-BE49-F238E27FC236}">
                            <a16:creationId xmlns:a16="http://schemas.microsoft.com/office/drawing/2014/main" id="{0A97BE5B-AE96-4BBA-B9FB-CB35BDE3CB0B}"/>
                          </a:ext>
                        </a:extLst>
                      </p:cNvPr>
                      <p:cNvPicPr/>
                      <p:nvPr/>
                    </p:nvPicPr>
                    <p:blipFill>
                      <a:blip r:embed="rId13"/>
                      <a:stretch>
                        <a:fillRect/>
                      </a:stretch>
                    </p:blipFill>
                    <p:spPr>
                      <a:xfrm>
                        <a:off x="3654376" y="4415879"/>
                        <a:ext cx="2487613" cy="5080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6D8A53F6-CE75-4755-9B8F-6F7AA654E92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6781257"/>
      </p:ext>
    </p:extLst>
  </p:cSld>
  <p:clrMapOvr>
    <a:masterClrMapping/>
  </p:clrMapOvr>
  <mc:AlternateContent xmlns:mc="http://schemas.openxmlformats.org/markup-compatibility/2006" xmlns:p14="http://schemas.microsoft.com/office/powerpoint/2010/main">
    <mc:Choice Requires="p14">
      <p:transition spd="slow" p14:dur="2000" advTm="87124"/>
    </mc:Choice>
    <mc:Fallback xmlns="">
      <p:transition spd="slow" advTm="8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Continuous-time signals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For example,</a:t>
            </a:r>
          </a:p>
          <a:p>
            <a:endParaRPr lang="en-US" dirty="0"/>
          </a:p>
          <a:p>
            <a:endParaRPr lang="en-US" dirty="0"/>
          </a:p>
          <a:p>
            <a:pPr lvl="1"/>
            <a:r>
              <a:rPr lang="en-US" dirty="0"/>
              <a:t>This requires </a:t>
            </a:r>
            <a:r>
              <a:rPr lang="en-US" i="1" dirty="0">
                <a:latin typeface="Symbol" panose="05050102010706020507" pitchFamily="18" charset="2"/>
              </a:rPr>
              <a:t>l</a:t>
            </a:r>
            <a:r>
              <a:rPr lang="en-US" baseline="30000" dirty="0">
                <a:latin typeface="Times New Roman" panose="02020603050405020304" pitchFamily="18" charset="0"/>
              </a:rPr>
              <a:t>2</a:t>
            </a:r>
            <a:r>
              <a:rPr lang="en-US" dirty="0">
                <a:latin typeface="Times New Roman" panose="02020603050405020304" pitchFamily="18" charset="0"/>
              </a:rPr>
              <a:t> + 7</a:t>
            </a:r>
            <a:r>
              <a:rPr lang="en-US" i="1" dirty="0">
                <a:latin typeface="Symbol" panose="05050102010706020507" pitchFamily="18" charset="2"/>
              </a:rPr>
              <a:t>l</a:t>
            </a:r>
            <a:r>
              <a:rPr lang="en-US" dirty="0">
                <a:latin typeface="Times New Roman" panose="02020603050405020304" pitchFamily="18" charset="0"/>
              </a:rPr>
              <a:t> + 12 = 0</a:t>
            </a:r>
            <a:r>
              <a:rPr lang="en-US" dirty="0"/>
              <a:t>, so </a:t>
            </a:r>
            <a:r>
              <a:rPr lang="en-US" i="1" dirty="0">
                <a:latin typeface="Symbol" panose="05050102010706020507" pitchFamily="18" charset="2"/>
              </a:rPr>
              <a:t>l </a:t>
            </a:r>
            <a:r>
              <a:rPr lang="en-US" dirty="0">
                <a:latin typeface="Times New Roman" panose="02020603050405020304" pitchFamily="18" charset="0"/>
              </a:rPr>
              <a:t> = –3</a:t>
            </a:r>
            <a:r>
              <a:rPr lang="en-US" dirty="0"/>
              <a:t> or </a:t>
            </a:r>
            <a:r>
              <a:rPr lang="en-US" i="1" dirty="0">
                <a:latin typeface="Symbol" panose="05050102010706020507" pitchFamily="18" charset="2"/>
              </a:rPr>
              <a:t>l </a:t>
            </a:r>
            <a:r>
              <a:rPr lang="en-US" dirty="0">
                <a:latin typeface="Times New Roman" panose="02020603050405020304" pitchFamily="18" charset="0"/>
              </a:rPr>
              <a:t> = –4</a:t>
            </a:r>
          </a:p>
          <a:p>
            <a:pPr lvl="1"/>
            <a:endParaRPr lang="en-US" dirty="0">
              <a:latin typeface="Times New Roman" panose="02020603050405020304" pitchFamily="18" charset="0"/>
            </a:endParaRPr>
          </a:p>
          <a:p>
            <a:pPr lvl="1"/>
            <a:r>
              <a:rPr lang="en-US" dirty="0"/>
              <a:t>Note that if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e</a:t>
            </a:r>
            <a:r>
              <a:rPr lang="en-US" baseline="30000" dirty="0">
                <a:latin typeface="Times New Roman" panose="02020603050405020304" pitchFamily="18" charset="0"/>
              </a:rPr>
              <a:t>–3</a:t>
            </a:r>
            <a:r>
              <a:rPr lang="en-US" i="1" baseline="30000" dirty="0">
                <a:latin typeface="Times New Roman" panose="02020603050405020304" pitchFamily="18" charset="0"/>
              </a:rPr>
              <a:t>t</a:t>
            </a:r>
            <a:r>
              <a:rPr lang="en-US" dirty="0"/>
              <a:t>, then                                 and                                , so</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Similar results for </a:t>
            </a:r>
            <a:r>
              <a:rPr lang="en-US" i="1" dirty="0">
                <a:latin typeface="Times New Roman" panose="02020603050405020304" pitchFamily="18" charset="0"/>
              </a:rPr>
              <a:t>y</a:t>
            </a:r>
            <a:r>
              <a:rPr lang="en-US" dirty="0">
                <a:latin typeface="Times New Roman" panose="02020603050405020304" pitchFamily="18" charset="0"/>
              </a:rPr>
              <a:t>(</a:t>
            </a:r>
            <a:r>
              <a:rPr lang="en-US" i="1" dirty="0">
                <a:latin typeface="Times New Roman" panose="02020603050405020304" pitchFamily="18" charset="0"/>
              </a:rPr>
              <a:t>t</a:t>
            </a:r>
            <a:r>
              <a:rPr lang="en-US" dirty="0">
                <a:latin typeface="Times New Roman" panose="02020603050405020304" pitchFamily="18" charset="0"/>
              </a:rPr>
              <a:t>) = </a:t>
            </a:r>
            <a:r>
              <a:rPr lang="en-US" i="1" dirty="0">
                <a:latin typeface="Times New Roman" panose="02020603050405020304" pitchFamily="18" charset="0"/>
              </a:rPr>
              <a:t>e</a:t>
            </a:r>
            <a:r>
              <a:rPr lang="en-US" baseline="30000" dirty="0">
                <a:latin typeface="Times New Roman" panose="02020603050405020304" pitchFamily="18" charset="0"/>
              </a:rPr>
              <a:t>–4</a:t>
            </a:r>
            <a:r>
              <a:rPr lang="en-US" i="1" baseline="30000" dirty="0">
                <a:latin typeface="Times New Roman" panose="02020603050405020304" pitchFamily="18" charset="0"/>
              </a:rPr>
              <a:t>t</a:t>
            </a:r>
            <a:r>
              <a:rPr lang="en-US" dirty="0"/>
              <a:t>, </a:t>
            </a:r>
            <a:endParaRPr lang="en-US" dirty="0">
              <a:latin typeface="Times New Roman" panose="02020603050405020304" pitchFamily="18" charset="0"/>
            </a:endParaRPr>
          </a:p>
          <a:p>
            <a:pPr marL="457200" lvl="1" indent="0">
              <a:buNone/>
            </a:pPr>
            <a:endParaRPr lang="en-US" dirty="0">
              <a:latin typeface="Times New Roman" panose="02020603050405020304" pitchFamily="18" charset="0"/>
            </a:endParaRPr>
          </a:p>
          <a:p>
            <a:pPr marL="457200" lvl="1" indent="0">
              <a:buNone/>
            </a:pPr>
            <a:endParaRPr lang="en-US" i="1" dirty="0">
              <a:latin typeface="Symbol" panose="05050102010706020507" pitchFamily="18" charset="2"/>
            </a:endParaRPr>
          </a:p>
          <a:p>
            <a:pPr lvl="1"/>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9" name="Object 8">
            <a:extLst>
              <a:ext uri="{FF2B5EF4-FFF2-40B4-BE49-F238E27FC236}">
                <a16:creationId xmlns:a16="http://schemas.microsoft.com/office/drawing/2014/main" id="{18939524-3CA8-4E4F-AED4-6A0248ED73A2}"/>
              </a:ext>
            </a:extLst>
          </p:cNvPr>
          <p:cNvGraphicFramePr>
            <a:graphicFrameLocks noChangeAspect="1"/>
          </p:cNvGraphicFramePr>
          <p:nvPr>
            <p:extLst>
              <p:ext uri="{D42A27DB-BD31-4B8C-83A1-F6EECF244321}">
                <p14:modId xmlns:p14="http://schemas.microsoft.com/office/powerpoint/2010/main" val="2721804"/>
              </p:ext>
            </p:extLst>
          </p:nvPr>
        </p:nvGraphicFramePr>
        <p:xfrm>
          <a:off x="2808288" y="1943100"/>
          <a:ext cx="3527425" cy="828675"/>
        </p:xfrm>
        <a:graphic>
          <a:graphicData uri="http://schemas.openxmlformats.org/presentationml/2006/ole">
            <mc:AlternateContent xmlns:mc="http://schemas.openxmlformats.org/markup-compatibility/2006">
              <mc:Choice xmlns:v="urn:schemas-microsoft-com:vml" Requires="v">
                <p:oleObj spid="_x0000_s597021" name="Equation" r:id="rId6" imgW="1676160" imgH="393480" progId="Equation.DSMT4">
                  <p:embed/>
                </p:oleObj>
              </mc:Choice>
              <mc:Fallback>
                <p:oleObj name="Equation" r:id="rId6" imgW="1676160" imgH="393480" progId="Equation.DSMT4">
                  <p:embed/>
                  <p:pic>
                    <p:nvPicPr>
                      <p:cNvPr id="9" name="Object 8">
                        <a:extLst>
                          <a:ext uri="{FF2B5EF4-FFF2-40B4-BE49-F238E27FC236}">
                            <a16:creationId xmlns:a16="http://schemas.microsoft.com/office/drawing/2014/main" id="{18939524-3CA8-4E4F-AED4-6A0248ED73A2}"/>
                          </a:ext>
                        </a:extLst>
                      </p:cNvPr>
                      <p:cNvPicPr/>
                      <p:nvPr/>
                    </p:nvPicPr>
                    <p:blipFill>
                      <a:blip r:embed="rId7"/>
                      <a:stretch>
                        <a:fillRect/>
                      </a:stretch>
                    </p:blipFill>
                    <p:spPr>
                      <a:xfrm>
                        <a:off x="2808288" y="1943100"/>
                        <a:ext cx="3527425" cy="8286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2586F4C-7252-4F22-B7D5-3348E7567479}"/>
              </a:ext>
            </a:extLst>
          </p:cNvPr>
          <p:cNvGraphicFramePr>
            <a:graphicFrameLocks noChangeAspect="1"/>
          </p:cNvGraphicFramePr>
          <p:nvPr>
            <p:extLst>
              <p:ext uri="{D42A27DB-BD31-4B8C-83A1-F6EECF244321}">
                <p14:modId xmlns:p14="http://schemas.microsoft.com/office/powerpoint/2010/main" val="3596156830"/>
              </p:ext>
            </p:extLst>
          </p:nvPr>
        </p:nvGraphicFramePr>
        <p:xfrm>
          <a:off x="4270966" y="3415505"/>
          <a:ext cx="1924050" cy="803275"/>
        </p:xfrm>
        <a:graphic>
          <a:graphicData uri="http://schemas.openxmlformats.org/presentationml/2006/ole">
            <mc:AlternateContent xmlns:mc="http://schemas.openxmlformats.org/markup-compatibility/2006">
              <mc:Choice xmlns:v="urn:schemas-microsoft-com:vml" Requires="v">
                <p:oleObj spid="_x0000_s597022" name="Equation" r:id="rId8" imgW="914400" imgH="380880" progId="Equation.DSMT4">
                  <p:embed/>
                </p:oleObj>
              </mc:Choice>
              <mc:Fallback>
                <p:oleObj name="Equation" r:id="rId8" imgW="914400" imgH="380880" progId="Equation.DSMT4">
                  <p:embed/>
                  <p:pic>
                    <p:nvPicPr>
                      <p:cNvPr id="9" name="Object 8">
                        <a:extLst>
                          <a:ext uri="{FF2B5EF4-FFF2-40B4-BE49-F238E27FC236}">
                            <a16:creationId xmlns:a16="http://schemas.microsoft.com/office/drawing/2014/main" id="{18939524-3CA8-4E4F-AED4-6A0248ED73A2}"/>
                          </a:ext>
                        </a:extLst>
                      </p:cNvPr>
                      <p:cNvPicPr/>
                      <p:nvPr/>
                    </p:nvPicPr>
                    <p:blipFill>
                      <a:blip r:embed="rId9"/>
                      <a:stretch>
                        <a:fillRect/>
                      </a:stretch>
                    </p:blipFill>
                    <p:spPr>
                      <a:xfrm>
                        <a:off x="4270966" y="3415505"/>
                        <a:ext cx="1924050" cy="8032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021235C-7D7D-46C4-A809-FF8F4D69E443}"/>
              </a:ext>
            </a:extLst>
          </p:cNvPr>
          <p:cNvGraphicFramePr>
            <a:graphicFrameLocks noChangeAspect="1"/>
          </p:cNvGraphicFramePr>
          <p:nvPr>
            <p:extLst>
              <p:ext uri="{D42A27DB-BD31-4B8C-83A1-F6EECF244321}">
                <p14:modId xmlns:p14="http://schemas.microsoft.com/office/powerpoint/2010/main" val="994793589"/>
              </p:ext>
            </p:extLst>
          </p:nvPr>
        </p:nvGraphicFramePr>
        <p:xfrm>
          <a:off x="6639772" y="3380746"/>
          <a:ext cx="1871662" cy="830263"/>
        </p:xfrm>
        <a:graphic>
          <a:graphicData uri="http://schemas.openxmlformats.org/presentationml/2006/ole">
            <mc:AlternateContent xmlns:mc="http://schemas.openxmlformats.org/markup-compatibility/2006">
              <mc:Choice xmlns:v="urn:schemas-microsoft-com:vml" Requires="v">
                <p:oleObj spid="_x0000_s597023" name="Equation" r:id="rId10" imgW="888840" imgH="393480" progId="Equation.DSMT4">
                  <p:embed/>
                </p:oleObj>
              </mc:Choice>
              <mc:Fallback>
                <p:oleObj name="Equation" r:id="rId10" imgW="888840" imgH="393480" progId="Equation.DSMT4">
                  <p:embed/>
                  <p:pic>
                    <p:nvPicPr>
                      <p:cNvPr id="10" name="Object 9">
                        <a:extLst>
                          <a:ext uri="{FF2B5EF4-FFF2-40B4-BE49-F238E27FC236}">
                            <a16:creationId xmlns:a16="http://schemas.microsoft.com/office/drawing/2014/main" id="{22586F4C-7252-4F22-B7D5-3348E7567479}"/>
                          </a:ext>
                        </a:extLst>
                      </p:cNvPr>
                      <p:cNvPicPr/>
                      <p:nvPr/>
                    </p:nvPicPr>
                    <p:blipFill>
                      <a:blip r:embed="rId11"/>
                      <a:stretch>
                        <a:fillRect/>
                      </a:stretch>
                    </p:blipFill>
                    <p:spPr>
                      <a:xfrm>
                        <a:off x="6639772" y="3380746"/>
                        <a:ext cx="1871662" cy="83026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1FC39AE7-54D1-4356-B8E0-186E6E0E66EE}"/>
              </a:ext>
            </a:extLst>
          </p:cNvPr>
          <p:cNvGraphicFramePr>
            <a:graphicFrameLocks noChangeAspect="1"/>
          </p:cNvGraphicFramePr>
          <p:nvPr>
            <p:extLst>
              <p:ext uri="{D42A27DB-BD31-4B8C-83A1-F6EECF244321}">
                <p14:modId xmlns:p14="http://schemas.microsoft.com/office/powerpoint/2010/main" val="3601910265"/>
              </p:ext>
            </p:extLst>
          </p:nvPr>
        </p:nvGraphicFramePr>
        <p:xfrm>
          <a:off x="3103563" y="5000327"/>
          <a:ext cx="3152775" cy="454025"/>
        </p:xfrm>
        <a:graphic>
          <a:graphicData uri="http://schemas.openxmlformats.org/presentationml/2006/ole">
            <mc:AlternateContent xmlns:mc="http://schemas.openxmlformats.org/markup-compatibility/2006">
              <mc:Choice xmlns:v="urn:schemas-microsoft-com:vml" Requires="v">
                <p:oleObj spid="_x0000_s597024" name="Equation" r:id="rId12" imgW="1498320" imgH="215640" progId="Equation.DSMT4">
                  <p:embed/>
                </p:oleObj>
              </mc:Choice>
              <mc:Fallback>
                <p:oleObj name="Equation" r:id="rId12" imgW="1498320" imgH="215640" progId="Equation.DSMT4">
                  <p:embed/>
                  <p:pic>
                    <p:nvPicPr>
                      <p:cNvPr id="14" name="Object 13">
                        <a:extLst>
                          <a:ext uri="{FF2B5EF4-FFF2-40B4-BE49-F238E27FC236}">
                            <a16:creationId xmlns:a16="http://schemas.microsoft.com/office/drawing/2014/main" id="{0DCD4C7E-F0BB-49F4-8BDE-5DD32AE3C63D}"/>
                          </a:ext>
                        </a:extLst>
                      </p:cNvPr>
                      <p:cNvPicPr/>
                      <p:nvPr/>
                    </p:nvPicPr>
                    <p:blipFill>
                      <a:blip r:embed="rId13"/>
                      <a:stretch>
                        <a:fillRect/>
                      </a:stretch>
                    </p:blipFill>
                    <p:spPr>
                      <a:xfrm>
                        <a:off x="3103563" y="5000327"/>
                        <a:ext cx="3152775" cy="4540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1709059A-FD3B-48EF-B085-CD5E426725B7}"/>
              </a:ext>
            </a:extLst>
          </p:cNvPr>
          <p:cNvGraphicFramePr>
            <a:graphicFrameLocks noChangeAspect="1"/>
          </p:cNvGraphicFramePr>
          <p:nvPr>
            <p:extLst>
              <p:ext uri="{D42A27DB-BD31-4B8C-83A1-F6EECF244321}">
                <p14:modId xmlns:p14="http://schemas.microsoft.com/office/powerpoint/2010/main" val="4041136039"/>
              </p:ext>
            </p:extLst>
          </p:nvPr>
        </p:nvGraphicFramePr>
        <p:xfrm>
          <a:off x="3107103" y="4138461"/>
          <a:ext cx="3232150" cy="828675"/>
        </p:xfrm>
        <a:graphic>
          <a:graphicData uri="http://schemas.openxmlformats.org/presentationml/2006/ole">
            <mc:AlternateContent xmlns:mc="http://schemas.openxmlformats.org/markup-compatibility/2006">
              <mc:Choice xmlns:v="urn:schemas-microsoft-com:vml" Requires="v">
                <p:oleObj spid="_x0000_s597025" name="Equation" r:id="rId14" imgW="1536480" imgH="393480" progId="Equation.DSMT4">
                  <p:embed/>
                </p:oleObj>
              </mc:Choice>
              <mc:Fallback>
                <p:oleObj name="Equation" r:id="rId14" imgW="1536480" imgH="393480" progId="Equation.DSMT4">
                  <p:embed/>
                  <p:pic>
                    <p:nvPicPr>
                      <p:cNvPr id="14" name="Object 13">
                        <a:extLst>
                          <a:ext uri="{FF2B5EF4-FFF2-40B4-BE49-F238E27FC236}">
                            <a16:creationId xmlns:a16="http://schemas.microsoft.com/office/drawing/2014/main" id="{0DCD4C7E-F0BB-49F4-8BDE-5DD32AE3C63D}"/>
                          </a:ext>
                        </a:extLst>
                      </p:cNvPr>
                      <p:cNvPicPr/>
                      <p:nvPr/>
                    </p:nvPicPr>
                    <p:blipFill>
                      <a:blip r:embed="rId15"/>
                      <a:stretch>
                        <a:fillRect/>
                      </a:stretch>
                    </p:blipFill>
                    <p:spPr>
                      <a:xfrm>
                        <a:off x="3107103" y="4138461"/>
                        <a:ext cx="3232150" cy="8286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7A4C9D04-8A50-4BB8-91AF-67B107FDBEF8}"/>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92321469"/>
      </p:ext>
    </p:extLst>
  </p:cSld>
  <p:clrMapOvr>
    <a:masterClrMapping/>
  </p:clrMapOvr>
  <mc:AlternateContent xmlns:mc="http://schemas.openxmlformats.org/markup-compatibility/2006" xmlns:p14="http://schemas.microsoft.com/office/powerpoint/2010/main">
    <mc:Choice Requires="p14">
      <p:transition spd="slow" p14:dur="2000" advTm="140109"/>
    </mc:Choice>
    <mc:Fallback xmlns="">
      <p:transition spd="slow" advTm="140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Examine the advance operator and differential operator</a:t>
            </a:r>
          </a:p>
          <a:p>
            <a:pPr lvl="1"/>
            <a:r>
              <a:rPr lang="en-US" dirty="0"/>
              <a:t>Contrast their behavior with the delay operator and the anti-derivative operator</a:t>
            </a:r>
          </a:p>
          <a:p>
            <a:pPr lvl="1"/>
            <a:r>
              <a:rPr lang="en-US" dirty="0"/>
              <a:t>Find eigenvectors for the first two</a:t>
            </a:r>
          </a:p>
          <a:p>
            <a:pPr lvl="1"/>
            <a:r>
              <a:rPr lang="en-US" dirty="0"/>
              <a:t>We will also find null spaces of the first two, as well</a:t>
            </a:r>
          </a:p>
          <a:p>
            <a:pPr lvl="1"/>
            <a:r>
              <a:rPr lang="en-US" dirty="0"/>
              <a:t>Observe how we can use these eigenvectors to solve various equations</a:t>
            </a: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ADEF6F1A-B439-4FF5-B776-A3011A67EE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5468"/>
    </mc:Choice>
    <mc:Fallback xmlns="">
      <p:transition spd="slow" advTm="35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that the advance operator and the differential operator have null spaces</a:t>
            </a:r>
          </a:p>
          <a:p>
            <a:pPr lvl="1"/>
            <a:r>
              <a:rPr lang="en-US" dirty="0"/>
              <a:t>Understand that the delay operator and the anti-derivative operator have infinitely many solutions, and those include adding all scalar multiples of the null spaces of the corresponding operators</a:t>
            </a:r>
          </a:p>
          <a:p>
            <a:pPr lvl="1"/>
            <a:r>
              <a:rPr lang="en-US" dirty="0"/>
              <a:t>Know that the geometric sequences are the </a:t>
            </a:r>
            <a:r>
              <a:rPr lang="en-US" dirty="0" err="1"/>
              <a:t>eigensignals</a:t>
            </a:r>
            <a:r>
              <a:rPr lang="en-US" dirty="0"/>
              <a:t> of the advance operator</a:t>
            </a:r>
          </a:p>
          <a:p>
            <a:pPr lvl="1"/>
            <a:r>
              <a:rPr lang="en-US" dirty="0"/>
              <a:t>Know that the exponential functions are the eigenfunctions of the differential operator</a:t>
            </a:r>
          </a:p>
          <a:p>
            <a:pPr lvl="1"/>
            <a:r>
              <a:rPr lang="en-US" dirty="0"/>
              <a:t>Have a reinforced understanding that an operator applied to an eigenvector results in a scalar multiple of that eigenvector</a:t>
            </a: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20</a:t>
            </a:fld>
            <a:endParaRPr lang="en-CA"/>
          </a:p>
        </p:txBody>
      </p:sp>
      <p:pic>
        <p:nvPicPr>
          <p:cNvPr id="5" name="Audio 4">
            <a:hlinkClick r:id="" action="ppaction://media"/>
            <a:extLst>
              <a:ext uri="{FF2B5EF4-FFF2-40B4-BE49-F238E27FC236}">
                <a16:creationId xmlns:a16="http://schemas.microsoft.com/office/drawing/2014/main" id="{B69F8B0C-6499-4685-9C7D-3E922454804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78829"/>
    </mc:Choice>
    <mc:Fallback xmlns="">
      <p:transition spd="slow" advTm="7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https://en.wikipedia.org/wiki/Eigenfunction</a:t>
            </a: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23</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Consider the vector space of discrete-time signals:</a:t>
            </a:r>
          </a:p>
          <a:p>
            <a:pPr marL="0" indent="0" algn="ctr">
              <a:buNone/>
            </a:pP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x</a:t>
            </a:r>
            <a:r>
              <a:rPr lang="en-US" dirty="0">
                <a:latin typeface="Times New Roman" panose="02020603050405020304" pitchFamily="18" charset="0"/>
              </a:rPr>
              <a:t>[0], </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a:t>
            </a:r>
            <a:r>
              <a:rPr lang="en-US" i="1" dirty="0">
                <a:latin typeface="Times New Roman" panose="02020603050405020304" pitchFamily="18" charset="0"/>
              </a:rPr>
              <a:t>x</a:t>
            </a:r>
            <a:r>
              <a:rPr lang="en-US" dirty="0">
                <a:latin typeface="Times New Roman" panose="02020603050405020304" pitchFamily="18" charset="0"/>
              </a:rPr>
              <a:t>[3], …)</a:t>
            </a:r>
          </a:p>
          <a:p>
            <a:r>
              <a:rPr lang="en-US" dirty="0"/>
              <a:t>The delay operator is defined as  </a:t>
            </a:r>
          </a:p>
          <a:p>
            <a:pPr marL="0" indent="0" algn="ctr">
              <a:buNone/>
            </a:pPr>
            <a:r>
              <a:rPr lang="en-US" i="1" dirty="0">
                <a:latin typeface="Times New Roman" panose="02020603050405020304" pitchFamily="18" charset="0"/>
              </a:rPr>
              <a:t>Dx</a:t>
            </a:r>
            <a:r>
              <a:rPr lang="en-US" dirty="0">
                <a:latin typeface="Times New Roman" panose="02020603050405020304" pitchFamily="18" charset="0"/>
              </a:rPr>
              <a:t> = (0, </a:t>
            </a:r>
            <a:r>
              <a:rPr lang="en-US" i="1" dirty="0">
                <a:latin typeface="Times New Roman" panose="02020603050405020304" pitchFamily="18" charset="0"/>
              </a:rPr>
              <a:t>x</a:t>
            </a:r>
            <a:r>
              <a:rPr lang="en-US" dirty="0">
                <a:latin typeface="Times New Roman" panose="02020603050405020304" pitchFamily="18" charset="0"/>
              </a:rPr>
              <a:t>[0], </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a:t>
            </a:r>
          </a:p>
          <a:p>
            <a:r>
              <a:rPr lang="en-US" dirty="0"/>
              <a:t>It does not have any eigenvectors or eigenvalues, because if</a:t>
            </a:r>
          </a:p>
          <a:p>
            <a:pPr marL="0" indent="0" algn="ctr">
              <a:buNone/>
            </a:pPr>
            <a:r>
              <a:rPr lang="en-US" i="1" dirty="0">
                <a:latin typeface="Times New Roman" panose="02020603050405020304" pitchFamily="18" charset="0"/>
              </a:rPr>
              <a:t>Dx</a:t>
            </a:r>
            <a:r>
              <a:rPr lang="en-US" dirty="0">
                <a:latin typeface="Times New Roman" panose="02020603050405020304" pitchFamily="18" charset="0"/>
              </a:rPr>
              <a:t> = </a:t>
            </a:r>
            <a:r>
              <a:rPr lang="en-US" i="1" dirty="0">
                <a:latin typeface="Symbol" panose="05050102010706020507" pitchFamily="18" charset="2"/>
              </a:rPr>
              <a:t>l</a:t>
            </a:r>
            <a:r>
              <a:rPr lang="en-US" i="1" dirty="0">
                <a:latin typeface="Times New Roman" panose="02020603050405020304" pitchFamily="18" charset="0"/>
              </a:rPr>
              <a:t>x</a:t>
            </a:r>
            <a:r>
              <a:rPr lang="en-US" dirty="0">
                <a:latin typeface="Times New Roman" panose="02020603050405020304" pitchFamily="18" charset="0"/>
              </a:rPr>
              <a:t>,</a:t>
            </a:r>
          </a:p>
          <a:p>
            <a:pPr marL="0" indent="0">
              <a:buNone/>
            </a:pPr>
            <a:r>
              <a:rPr lang="en-US" i="1" dirty="0">
                <a:latin typeface="Times New Roman" panose="02020603050405020304" pitchFamily="18" charset="0"/>
              </a:rPr>
              <a:t>     </a:t>
            </a:r>
            <a:r>
              <a:rPr lang="en-US" dirty="0"/>
              <a:t>then</a:t>
            </a:r>
          </a:p>
          <a:p>
            <a:pPr marL="0" indent="0" algn="ctr">
              <a:buNone/>
            </a:pPr>
            <a:r>
              <a:rPr lang="en-US" dirty="0">
                <a:latin typeface="Times New Roman" panose="02020603050405020304" pitchFamily="18" charset="0"/>
              </a:rPr>
              <a:t>(0, </a:t>
            </a:r>
            <a:r>
              <a:rPr lang="en-US" i="1" dirty="0">
                <a:latin typeface="Times New Roman" panose="02020603050405020304" pitchFamily="18" charset="0"/>
              </a:rPr>
              <a:t>x</a:t>
            </a:r>
            <a:r>
              <a:rPr lang="en-US" dirty="0">
                <a:latin typeface="Times New Roman" panose="02020603050405020304" pitchFamily="18" charset="0"/>
              </a:rPr>
              <a:t>[0], </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 = </a:t>
            </a:r>
            <a:r>
              <a:rPr lang="en-US" i="1" dirty="0">
                <a:latin typeface="Symbol" panose="05050102010706020507" pitchFamily="18" charset="2"/>
              </a:rPr>
              <a:t>l</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[0], </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a:t>
            </a:r>
            <a:r>
              <a:rPr lang="en-US" i="1" dirty="0">
                <a:latin typeface="Times New Roman" panose="02020603050405020304" pitchFamily="18" charset="0"/>
              </a:rPr>
              <a:t>x</a:t>
            </a:r>
            <a:r>
              <a:rPr lang="en-US" dirty="0">
                <a:latin typeface="Times New Roman" panose="02020603050405020304" pitchFamily="18" charset="0"/>
              </a:rPr>
              <a:t>[3], …)</a:t>
            </a:r>
          </a:p>
          <a:p>
            <a:r>
              <a:rPr lang="en-US" dirty="0"/>
              <a:t>Now, if </a:t>
            </a:r>
            <a:r>
              <a:rPr lang="en-US" i="1" dirty="0">
                <a:latin typeface="Times New Roman" panose="02020603050405020304" pitchFamily="18" charset="0"/>
              </a:rPr>
              <a:t>x</a:t>
            </a:r>
            <a:r>
              <a:rPr lang="en-US" dirty="0">
                <a:latin typeface="Times New Roman" panose="02020603050405020304" pitchFamily="18" charset="0"/>
              </a:rPr>
              <a:t> </a:t>
            </a:r>
            <a:r>
              <a:rPr lang="en-US" dirty="0"/>
              <a:t>is not the zero signal, neither is</a:t>
            </a:r>
            <a:r>
              <a:rPr lang="en-US" dirty="0">
                <a:latin typeface="Times New Roman" panose="02020603050405020304" pitchFamily="18" charset="0"/>
              </a:rPr>
              <a:t> </a:t>
            </a:r>
            <a:r>
              <a:rPr lang="en-US" i="1" dirty="0">
                <a:latin typeface="Times New Roman" panose="02020603050405020304" pitchFamily="18" charset="0"/>
              </a:rPr>
              <a:t>Dx</a:t>
            </a:r>
            <a:r>
              <a:rPr lang="en-US" dirty="0"/>
              <a:t>, so</a:t>
            </a:r>
            <a:r>
              <a:rPr lang="en-US" dirty="0">
                <a:latin typeface="Times New Roman" panose="02020603050405020304" pitchFamily="18" charset="0"/>
              </a:rPr>
              <a:t> </a:t>
            </a:r>
            <a:r>
              <a:rPr lang="en-US" i="1" dirty="0">
                <a:latin typeface="Times New Roman" panose="02020603050405020304" pitchFamily="18" charset="0"/>
              </a:rPr>
              <a:t>D</a:t>
            </a:r>
            <a:r>
              <a:rPr lang="en-US" dirty="0">
                <a:latin typeface="Times New Roman" panose="02020603050405020304" pitchFamily="18" charset="0"/>
              </a:rPr>
              <a:t> </a:t>
            </a:r>
            <a:r>
              <a:rPr lang="en-US" dirty="0"/>
              <a:t>does not have a non-trivial null space</a:t>
            </a:r>
          </a:p>
          <a:p>
            <a:r>
              <a:rPr lang="en-US" dirty="0"/>
              <a:t>If</a:t>
            </a:r>
            <a:r>
              <a:rPr lang="en-US" dirty="0">
                <a:latin typeface="Times New Roman" panose="02020603050405020304" pitchFamily="18" charset="0"/>
              </a:rPr>
              <a:t> </a:t>
            </a:r>
            <a:r>
              <a:rPr lang="en-US" i="1" dirty="0">
                <a:latin typeface="Symbol" panose="05050102010706020507" pitchFamily="18" charset="2"/>
              </a:rPr>
              <a:t>l </a:t>
            </a:r>
            <a:r>
              <a:rPr lang="en-US" dirty="0">
                <a:latin typeface="Times New Roman" panose="02020603050405020304" pitchFamily="18" charset="0"/>
              </a:rPr>
              <a:t>≠ 0</a:t>
            </a:r>
            <a:r>
              <a:rPr lang="en-US" dirty="0"/>
              <a:t>, then this is true if and only if </a:t>
            </a:r>
            <a:r>
              <a:rPr lang="en-US" i="1" dirty="0">
                <a:latin typeface="Times New Roman" panose="02020603050405020304" pitchFamily="18" charset="0"/>
              </a:rPr>
              <a:t>x</a:t>
            </a:r>
            <a:r>
              <a:rPr lang="en-US" dirty="0"/>
              <a:t> is the zero signal</a:t>
            </a: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5" name="Audio 4">
            <a:hlinkClick r:id="" action="ppaction://media"/>
            <a:extLst>
              <a:ext uri="{FF2B5EF4-FFF2-40B4-BE49-F238E27FC236}">
                <a16:creationId xmlns:a16="http://schemas.microsoft.com/office/drawing/2014/main" id="{77FAB39A-06D2-4FB5-989F-77DD9079F6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xmlns:p14="http://schemas.microsoft.com/office/powerpoint/2010/main">
    <mc:Choice Requires="p14">
      <p:transition spd="slow" p14:dur="2000" advTm="135140"/>
    </mc:Choice>
    <mc:Fallback xmlns="">
      <p:transition spd="slow" advTm="135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Still considering the vector space of discrete-time signals:</a:t>
            </a:r>
          </a:p>
          <a:p>
            <a:pPr marL="0" indent="0" algn="ctr">
              <a:buNone/>
            </a:pP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x</a:t>
            </a:r>
            <a:r>
              <a:rPr lang="en-US" dirty="0">
                <a:latin typeface="Times New Roman" panose="02020603050405020304" pitchFamily="18" charset="0"/>
              </a:rPr>
              <a:t>[0], </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a:t>
            </a:r>
            <a:r>
              <a:rPr lang="en-US" i="1" dirty="0">
                <a:latin typeface="Times New Roman" panose="02020603050405020304" pitchFamily="18" charset="0"/>
              </a:rPr>
              <a:t>x</a:t>
            </a:r>
            <a:r>
              <a:rPr lang="en-US" dirty="0">
                <a:latin typeface="Times New Roman" panose="02020603050405020304" pitchFamily="18" charset="0"/>
              </a:rPr>
              <a:t>[3], …)</a:t>
            </a:r>
          </a:p>
          <a:p>
            <a:r>
              <a:rPr lang="en-US" dirty="0"/>
              <a:t>The advance operator defined as  </a:t>
            </a:r>
          </a:p>
          <a:p>
            <a:pPr marL="0" indent="0" algn="ctr">
              <a:buNone/>
            </a:pPr>
            <a:r>
              <a:rPr lang="en-US" i="1" dirty="0">
                <a:latin typeface="Times New Roman" panose="02020603050405020304" pitchFamily="18" charset="0"/>
              </a:rPr>
              <a:t>Ex</a:t>
            </a:r>
            <a:r>
              <a:rPr lang="en-US" dirty="0">
                <a:latin typeface="Times New Roman" panose="02020603050405020304" pitchFamily="18" charset="0"/>
              </a:rPr>
              <a:t> = (</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a:t>
            </a:r>
            <a:r>
              <a:rPr lang="en-US" i="1" dirty="0">
                <a:latin typeface="Times New Roman" panose="02020603050405020304" pitchFamily="18" charset="0"/>
              </a:rPr>
              <a:t>x</a:t>
            </a:r>
            <a:r>
              <a:rPr lang="en-US" dirty="0">
                <a:latin typeface="Times New Roman" panose="02020603050405020304" pitchFamily="18" charset="0"/>
              </a:rPr>
              <a:t>[3] , </a:t>
            </a:r>
            <a:r>
              <a:rPr lang="en-US" i="1" dirty="0">
                <a:latin typeface="Times New Roman" panose="02020603050405020304" pitchFamily="18" charset="0"/>
              </a:rPr>
              <a:t>x</a:t>
            </a:r>
            <a:r>
              <a:rPr lang="en-US" dirty="0">
                <a:latin typeface="Times New Roman" panose="02020603050405020304" pitchFamily="18" charset="0"/>
              </a:rPr>
              <a:t>[4], …)</a:t>
            </a:r>
          </a:p>
          <a:p>
            <a:r>
              <a:rPr lang="en-US" dirty="0">
                <a:latin typeface="Times New Roman" panose="02020603050405020304" pitchFamily="18" charset="0"/>
              </a:rPr>
              <a:t>Thus has a real (or complex) value </a:t>
            </a:r>
            <a:r>
              <a:rPr lang="en-US" i="1" dirty="0">
                <a:latin typeface="Symbol" panose="05050102010706020507" pitchFamily="18" charset="2"/>
              </a:rPr>
              <a:t>l</a:t>
            </a:r>
            <a:r>
              <a:rPr lang="en-US" dirty="0">
                <a:latin typeface="Times New Roman" panose="02020603050405020304" pitchFamily="18" charset="0"/>
              </a:rPr>
              <a:t> as an eigenvalue</a:t>
            </a:r>
          </a:p>
          <a:p>
            <a:pPr marL="0" indent="0" algn="ctr">
              <a:buNone/>
            </a:pPr>
            <a:r>
              <a:rPr lang="en-US" i="1" dirty="0">
                <a:latin typeface="Times New Roman" panose="02020603050405020304" pitchFamily="18" charset="0"/>
              </a:rPr>
              <a:t>Ex</a:t>
            </a:r>
            <a:r>
              <a:rPr lang="en-US" dirty="0">
                <a:latin typeface="Times New Roman" panose="02020603050405020304" pitchFamily="18" charset="0"/>
              </a:rPr>
              <a:t> = </a:t>
            </a:r>
            <a:r>
              <a:rPr lang="en-US" i="1" dirty="0">
                <a:latin typeface="Symbol" panose="05050102010706020507" pitchFamily="18" charset="2"/>
              </a:rPr>
              <a:t>l</a:t>
            </a:r>
            <a:r>
              <a:rPr lang="en-US" i="1" dirty="0">
                <a:latin typeface="Times New Roman" panose="02020603050405020304" pitchFamily="18" charset="0"/>
              </a:rPr>
              <a:t>x</a:t>
            </a:r>
            <a:r>
              <a:rPr lang="en-US" dirty="0">
                <a:latin typeface="Times New Roman" panose="02020603050405020304" pitchFamily="18" charset="0"/>
              </a:rPr>
              <a:t>,</a:t>
            </a:r>
          </a:p>
          <a:p>
            <a:pPr marL="0" indent="0">
              <a:buNone/>
            </a:pPr>
            <a:r>
              <a:rPr lang="en-US" i="1" dirty="0">
                <a:latin typeface="Times New Roman" panose="02020603050405020304" pitchFamily="18" charset="0"/>
              </a:rPr>
              <a:t>     </a:t>
            </a:r>
            <a:r>
              <a:rPr lang="en-US" dirty="0">
                <a:latin typeface="Times New Roman" panose="02020603050405020304" pitchFamily="18" charset="0"/>
              </a:rPr>
              <a:t>if</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a:t>
            </a:r>
            <a:r>
              <a:rPr lang="en-US" i="1" dirty="0">
                <a:latin typeface="Times New Roman" panose="02020603050405020304" pitchFamily="18" charset="0"/>
              </a:rPr>
              <a:t>x</a:t>
            </a:r>
            <a:r>
              <a:rPr lang="en-US" dirty="0">
                <a:latin typeface="Times New Roman" panose="02020603050405020304" pitchFamily="18" charset="0"/>
              </a:rPr>
              <a:t>[3], </a:t>
            </a:r>
            <a:r>
              <a:rPr lang="en-US" i="1" dirty="0">
                <a:latin typeface="Times New Roman" panose="02020603050405020304" pitchFamily="18" charset="0"/>
              </a:rPr>
              <a:t>x</a:t>
            </a:r>
            <a:r>
              <a:rPr lang="en-US" dirty="0">
                <a:latin typeface="Times New Roman" panose="02020603050405020304" pitchFamily="18" charset="0"/>
              </a:rPr>
              <a:t>[4], …) = </a:t>
            </a:r>
            <a:r>
              <a:rPr lang="en-US" i="1" dirty="0">
                <a:latin typeface="Symbol" panose="05050102010706020507" pitchFamily="18" charset="2"/>
              </a:rPr>
              <a:t>l</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[0], </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a:t>
            </a:r>
            <a:r>
              <a:rPr lang="en-US" i="1" dirty="0">
                <a:latin typeface="Times New Roman" panose="02020603050405020304" pitchFamily="18" charset="0"/>
              </a:rPr>
              <a:t>x</a:t>
            </a:r>
            <a:r>
              <a:rPr lang="en-US" dirty="0">
                <a:latin typeface="Times New Roman" panose="02020603050405020304" pitchFamily="18" charset="0"/>
              </a:rPr>
              <a:t>[3], …)</a:t>
            </a: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pic>
        <p:nvPicPr>
          <p:cNvPr id="8" name="Audio 7">
            <a:hlinkClick r:id="" action="ppaction://media"/>
            <a:extLst>
              <a:ext uri="{FF2B5EF4-FFF2-40B4-BE49-F238E27FC236}">
                <a16:creationId xmlns:a16="http://schemas.microsoft.com/office/drawing/2014/main" id="{A5BA3869-19F8-4DBE-B939-EFB6D388965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29942999"/>
      </p:ext>
    </p:extLst>
  </p:cSld>
  <p:clrMapOvr>
    <a:masterClrMapping/>
  </p:clrMapOvr>
  <mc:AlternateContent xmlns:mc="http://schemas.openxmlformats.org/markup-compatibility/2006" xmlns:p14="http://schemas.microsoft.com/office/powerpoint/2010/main">
    <mc:Choice Requires="p14">
      <p:transition spd="slow" p14:dur="2000" advTm="50115"/>
    </mc:Choice>
    <mc:Fallback xmlns="">
      <p:transition spd="slow" advTm="50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Now, if  </a:t>
            </a:r>
            <a:r>
              <a:rPr lang="en-US" i="1" dirty="0">
                <a:latin typeface="Symbol" panose="05050102010706020507" pitchFamily="18" charset="2"/>
              </a:rPr>
              <a:t>l </a:t>
            </a:r>
            <a:r>
              <a:rPr lang="en-US" dirty="0"/>
              <a:t>= 0, then</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a:t>
            </a:r>
            <a:r>
              <a:rPr lang="en-US" i="1" dirty="0">
                <a:latin typeface="Times New Roman" panose="02020603050405020304" pitchFamily="18" charset="0"/>
              </a:rPr>
              <a:t>x</a:t>
            </a:r>
            <a:r>
              <a:rPr lang="en-US" dirty="0">
                <a:latin typeface="Times New Roman" panose="02020603050405020304" pitchFamily="18" charset="0"/>
              </a:rPr>
              <a:t>[3], </a:t>
            </a:r>
            <a:r>
              <a:rPr lang="en-US" i="1" dirty="0">
                <a:latin typeface="Times New Roman" panose="02020603050405020304" pitchFamily="18" charset="0"/>
              </a:rPr>
              <a:t>x</a:t>
            </a:r>
            <a:r>
              <a:rPr lang="en-US" dirty="0">
                <a:latin typeface="Times New Roman" panose="02020603050405020304" pitchFamily="18" charset="0"/>
              </a:rPr>
              <a:t>[4], …) = (0, 0, 0, 0, …)</a:t>
            </a:r>
          </a:p>
          <a:p>
            <a:pPr lvl="1"/>
            <a:r>
              <a:rPr lang="en-US" dirty="0"/>
              <a:t>Thus, an eigenvector corresponding to the eigenvalue </a:t>
            </a:r>
            <a:r>
              <a:rPr lang="en-US" i="1" dirty="0">
                <a:latin typeface="Symbol" panose="05050102010706020507" pitchFamily="18" charset="2"/>
              </a:rPr>
              <a:t>l </a:t>
            </a:r>
            <a:r>
              <a:rPr lang="en-US" dirty="0"/>
              <a:t>= 0 is</a:t>
            </a:r>
          </a:p>
          <a:p>
            <a:pPr marL="0" indent="0" algn="ctr">
              <a:buNone/>
            </a:pPr>
            <a:r>
              <a:rPr lang="en-US" i="1" dirty="0">
                <a:latin typeface="Times New Roman" panose="02020603050405020304" pitchFamily="18" charset="0"/>
              </a:rPr>
              <a:t>x</a:t>
            </a:r>
            <a:r>
              <a:rPr lang="en-US" dirty="0">
                <a:latin typeface="Times New Roman" panose="02020603050405020304" pitchFamily="18" charset="0"/>
              </a:rPr>
              <a:t> = (1, 0, 0, 0, …)</a:t>
            </a:r>
          </a:p>
          <a:p>
            <a:r>
              <a:rPr lang="en-US" dirty="0"/>
              <a:t>Now, if  </a:t>
            </a:r>
            <a:r>
              <a:rPr lang="en-US" i="1" dirty="0">
                <a:latin typeface="Symbol" panose="05050102010706020507" pitchFamily="18" charset="2"/>
              </a:rPr>
              <a:t>l </a:t>
            </a:r>
            <a:r>
              <a:rPr lang="en-US" dirty="0"/>
              <a:t>≠ 0, then</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[2], </a:t>
            </a:r>
            <a:r>
              <a:rPr lang="en-US" i="1" dirty="0">
                <a:latin typeface="Times New Roman" panose="02020603050405020304" pitchFamily="18" charset="0"/>
              </a:rPr>
              <a:t>x</a:t>
            </a:r>
            <a:r>
              <a:rPr lang="en-US" dirty="0">
                <a:latin typeface="Times New Roman" panose="02020603050405020304" pitchFamily="18" charset="0"/>
              </a:rPr>
              <a:t>[3], </a:t>
            </a:r>
            <a:r>
              <a:rPr lang="en-US" i="1" dirty="0">
                <a:latin typeface="Times New Roman" panose="02020603050405020304" pitchFamily="18" charset="0"/>
              </a:rPr>
              <a:t>x</a:t>
            </a:r>
            <a:r>
              <a:rPr lang="en-US" dirty="0">
                <a:latin typeface="Times New Roman" panose="02020603050405020304" pitchFamily="18" charset="0"/>
              </a:rPr>
              <a:t>[4], …) = (</a:t>
            </a:r>
            <a:r>
              <a:rPr lang="en-US" i="1" dirty="0">
                <a:latin typeface="Symbol" panose="05050102010706020507" pitchFamily="18" charset="2"/>
              </a:rPr>
              <a:t>l</a:t>
            </a:r>
            <a:r>
              <a:rPr lang="en-US" i="1" dirty="0">
                <a:latin typeface="Times New Roman" panose="02020603050405020304" pitchFamily="18" charset="0"/>
              </a:rPr>
              <a:t>x</a:t>
            </a:r>
            <a:r>
              <a:rPr lang="en-US" dirty="0">
                <a:latin typeface="Times New Roman" panose="02020603050405020304" pitchFamily="18" charset="0"/>
              </a:rPr>
              <a:t>[0], </a:t>
            </a:r>
            <a:r>
              <a:rPr lang="en-US" i="1" dirty="0">
                <a:latin typeface="Symbol" panose="05050102010706020507" pitchFamily="18" charset="2"/>
              </a:rPr>
              <a:t>l</a:t>
            </a:r>
            <a:r>
              <a:rPr lang="en-US" i="1" dirty="0">
                <a:latin typeface="Times New Roman" panose="02020603050405020304" pitchFamily="18" charset="0"/>
              </a:rPr>
              <a:t>x</a:t>
            </a:r>
            <a:r>
              <a:rPr lang="en-US" dirty="0">
                <a:latin typeface="Times New Roman" panose="02020603050405020304" pitchFamily="18" charset="0"/>
              </a:rPr>
              <a:t>[1], </a:t>
            </a:r>
            <a:r>
              <a:rPr lang="en-US" i="1" dirty="0">
                <a:latin typeface="Symbol" panose="05050102010706020507" pitchFamily="18" charset="2"/>
              </a:rPr>
              <a:t>l</a:t>
            </a:r>
            <a:r>
              <a:rPr lang="en-US" i="1" dirty="0">
                <a:latin typeface="Times New Roman" panose="02020603050405020304" pitchFamily="18" charset="0"/>
              </a:rPr>
              <a:t>x</a:t>
            </a:r>
            <a:r>
              <a:rPr lang="en-US" dirty="0">
                <a:latin typeface="Times New Roman" panose="02020603050405020304" pitchFamily="18" charset="0"/>
              </a:rPr>
              <a:t>[2], </a:t>
            </a:r>
            <a:r>
              <a:rPr lang="en-US" i="1" dirty="0">
                <a:latin typeface="Symbol" panose="05050102010706020507" pitchFamily="18" charset="2"/>
              </a:rPr>
              <a:t>l</a:t>
            </a:r>
            <a:r>
              <a:rPr lang="en-US" i="1" dirty="0">
                <a:latin typeface="Times New Roman" panose="02020603050405020304" pitchFamily="18" charset="0"/>
              </a:rPr>
              <a:t>x</a:t>
            </a:r>
            <a:r>
              <a:rPr lang="en-US" dirty="0">
                <a:latin typeface="Times New Roman" panose="02020603050405020304" pitchFamily="18" charset="0"/>
              </a:rPr>
              <a:t>[3], …)</a:t>
            </a:r>
          </a:p>
          <a:p>
            <a:pPr lvl="1"/>
            <a:r>
              <a:rPr lang="en-US" dirty="0">
                <a:latin typeface="Times New Roman" panose="02020603050405020304" pitchFamily="18" charset="0"/>
              </a:rPr>
              <a:t>Thus, if </a:t>
            </a:r>
            <a:r>
              <a:rPr lang="en-US" i="1" dirty="0">
                <a:latin typeface="Times New Roman" panose="02020603050405020304" pitchFamily="18" charset="0"/>
              </a:rPr>
              <a:t>x</a:t>
            </a:r>
            <a:r>
              <a:rPr lang="en-US" dirty="0">
                <a:latin typeface="Times New Roman" panose="02020603050405020304" pitchFamily="18" charset="0"/>
              </a:rPr>
              <a:t>[0] = 1, then</a:t>
            </a:r>
          </a:p>
          <a:p>
            <a:pPr marL="457200" lvl="1" indent="0">
              <a:buNone/>
            </a:pP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[1] = </a:t>
            </a:r>
            <a:r>
              <a:rPr lang="en-US" i="1" dirty="0">
                <a:latin typeface="Symbol" panose="05050102010706020507" pitchFamily="18" charset="2"/>
              </a:rPr>
              <a:t>l</a:t>
            </a:r>
          </a:p>
          <a:p>
            <a:pPr marL="457200" lvl="1" indent="0">
              <a:buNone/>
            </a:pP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[2] = </a:t>
            </a:r>
            <a:r>
              <a:rPr lang="en-US" i="1" dirty="0">
                <a:latin typeface="Symbol" panose="05050102010706020507" pitchFamily="18" charset="2"/>
              </a:rPr>
              <a:t>l</a:t>
            </a:r>
            <a:r>
              <a:rPr lang="en-US" baseline="30000" dirty="0">
                <a:latin typeface="Times New Roman" panose="02020603050405020304" pitchFamily="18" charset="0"/>
              </a:rPr>
              <a:t>2</a:t>
            </a:r>
            <a:endParaRPr lang="en-US" i="1" baseline="30000" dirty="0">
              <a:latin typeface="Symbol" panose="05050102010706020507" pitchFamily="18" charset="2"/>
            </a:endParaRPr>
          </a:p>
          <a:p>
            <a:pPr marL="457200" lvl="1" indent="0">
              <a:buNone/>
            </a:pP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[3] = </a:t>
            </a:r>
            <a:r>
              <a:rPr lang="en-US" i="1" dirty="0">
                <a:latin typeface="Symbol" panose="05050102010706020507" pitchFamily="18" charset="2"/>
              </a:rPr>
              <a:t>l</a:t>
            </a:r>
            <a:r>
              <a:rPr lang="en-US" baseline="30000" dirty="0">
                <a:latin typeface="Times New Roman" panose="02020603050405020304" pitchFamily="18" charset="0"/>
              </a:rPr>
              <a:t>3</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Thus, an eigenvector corresponding to the eigenvalue </a:t>
            </a:r>
            <a:r>
              <a:rPr lang="en-US" i="1" dirty="0">
                <a:latin typeface="Symbol" panose="05050102010706020507" pitchFamily="18" charset="2"/>
              </a:rPr>
              <a:t>l </a:t>
            </a:r>
            <a:r>
              <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is</a:t>
            </a:r>
          </a:p>
          <a:p>
            <a:pPr marL="457200" marR="0" lvl="1" indent="0" algn="ctr" defTabSz="914400" rtl="0" eaLnBrk="1" fontAlgn="auto" latinLnBrk="0" hangingPunct="1">
              <a:lnSpc>
                <a:spcPct val="100000"/>
              </a:lnSpc>
              <a:spcBef>
                <a:spcPct val="20000"/>
              </a:spcBef>
              <a:spcAft>
                <a:spcPts val="0"/>
              </a:spcAft>
              <a:buClrTx/>
              <a:buSzTx/>
              <a:buNone/>
              <a:tabLst/>
              <a:defRPr/>
            </a:pPr>
            <a:r>
              <a:rPr lang="en-US" dirty="0">
                <a:latin typeface="Times New Roman" panose="02020603050405020304" pitchFamily="18" charset="0"/>
              </a:rPr>
              <a:t>(1, </a:t>
            </a:r>
            <a:r>
              <a:rPr lang="en-US" i="1" dirty="0">
                <a:latin typeface="Symbol" panose="05050102010706020507" pitchFamily="18" charset="2"/>
              </a:rPr>
              <a:t>l</a:t>
            </a:r>
            <a:r>
              <a:rPr lang="en-US" dirty="0">
                <a:latin typeface="Times New Roman" panose="02020603050405020304" pitchFamily="18" charset="0"/>
              </a:rPr>
              <a:t>, </a:t>
            </a:r>
            <a:r>
              <a:rPr lang="en-US" i="1" dirty="0">
                <a:latin typeface="Symbol" panose="05050102010706020507" pitchFamily="18" charset="2"/>
              </a:rPr>
              <a:t>l</a:t>
            </a:r>
            <a:r>
              <a:rPr lang="en-US" baseline="30000" dirty="0">
                <a:latin typeface="Times New Roman" panose="02020603050405020304" pitchFamily="18" charset="0"/>
              </a:rPr>
              <a:t>2</a:t>
            </a:r>
            <a:r>
              <a:rPr lang="en-US" dirty="0">
                <a:latin typeface="Times New Roman" panose="02020603050405020304" pitchFamily="18" charset="0"/>
              </a:rPr>
              <a:t>, </a:t>
            </a:r>
            <a:r>
              <a:rPr lang="en-US" i="1" dirty="0">
                <a:latin typeface="Symbol" panose="05050102010706020507" pitchFamily="18" charset="2"/>
              </a:rPr>
              <a:t>l</a:t>
            </a:r>
            <a:r>
              <a:rPr lang="en-US" baseline="30000" dirty="0">
                <a:latin typeface="Times New Roman" panose="02020603050405020304" pitchFamily="18" charset="0"/>
              </a:rPr>
              <a:t>3</a:t>
            </a:r>
            <a:r>
              <a:rPr lang="en-US" dirty="0">
                <a:latin typeface="Times New Roman" panose="02020603050405020304" pitchFamily="18" charset="0"/>
              </a:rPr>
              <a:t>, </a:t>
            </a:r>
            <a:r>
              <a:rPr lang="en-US" i="1" dirty="0">
                <a:latin typeface="Symbol" panose="05050102010706020507" pitchFamily="18" charset="2"/>
              </a:rPr>
              <a:t>l</a:t>
            </a:r>
            <a:r>
              <a:rPr lang="en-US" baseline="30000" dirty="0">
                <a:latin typeface="Times New Roman" panose="02020603050405020304" pitchFamily="18" charset="0"/>
              </a:rPr>
              <a:t>4</a:t>
            </a:r>
            <a:r>
              <a:rPr lang="en-US" dirty="0">
                <a:latin typeface="Times New Roman" panose="02020603050405020304" pitchFamily="18" charset="0"/>
              </a:rPr>
              <a:t>, …)</a:t>
            </a:r>
          </a:p>
          <a:p>
            <a:pPr lvl="2">
              <a:defRPr/>
            </a:pPr>
            <a:r>
              <a:rPr kumimoji="0" lang="en-US"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That is, the geometric sequence are the eigenvectors</a:t>
            </a:r>
          </a:p>
          <a:p>
            <a:pPr marL="457200" lvl="1" indent="0">
              <a:buNone/>
            </a:pPr>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pic>
        <p:nvPicPr>
          <p:cNvPr id="6" name="Audio 5">
            <a:hlinkClick r:id="" action="ppaction://media"/>
            <a:extLst>
              <a:ext uri="{FF2B5EF4-FFF2-40B4-BE49-F238E27FC236}">
                <a16:creationId xmlns:a16="http://schemas.microsoft.com/office/drawing/2014/main" id="{3464BA5E-ADAF-44FB-A7BC-EC56E575CD6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85739058"/>
      </p:ext>
    </p:extLst>
  </p:cSld>
  <p:clrMapOvr>
    <a:masterClrMapping/>
  </p:clrMapOvr>
  <mc:AlternateContent xmlns:mc="http://schemas.openxmlformats.org/markup-compatibility/2006" xmlns:p14="http://schemas.microsoft.com/office/powerpoint/2010/main">
    <mc:Choice Requires="p14">
      <p:transition spd="slow" p14:dur="2000" advTm="112154"/>
    </mc:Choice>
    <mc:Fallback xmlns="">
      <p:transition spd="slow" advTm="11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Recall that in finite-dimensional vector spaces,</a:t>
            </a:r>
            <a:br>
              <a:rPr lang="en-US" dirty="0"/>
            </a:b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then </a:t>
            </a:r>
            <a:r>
              <a:rPr lang="en-US" i="1" dirty="0"/>
              <a:t>A</a:t>
            </a:r>
            <a:r>
              <a:rPr lang="en-US" dirty="0"/>
              <a:t> has at most </a:t>
            </a:r>
            <a:r>
              <a:rPr lang="en-US" i="1" dirty="0"/>
              <a:t>n</a:t>
            </a:r>
            <a:r>
              <a:rPr lang="en-US" dirty="0"/>
              <a:t> eigenvalues</a:t>
            </a:r>
          </a:p>
          <a:p>
            <a:endParaRPr lang="en-US" dirty="0"/>
          </a:p>
          <a:p>
            <a:r>
              <a:rPr lang="en-US" dirty="0"/>
              <a:t>For every real number </a:t>
            </a:r>
            <a:r>
              <a:rPr lang="en-US" i="1" dirty="0">
                <a:latin typeface="Symbol" panose="05050102010706020507" pitchFamily="18" charset="2"/>
              </a:rPr>
              <a:t>g</a:t>
            </a:r>
            <a:r>
              <a:rPr lang="en-US" dirty="0"/>
              <a:t>, there is an eigenvector with that value </a:t>
            </a:r>
            <a:r>
              <a:rPr lang="en-US" i="1" dirty="0">
                <a:latin typeface="Symbol" panose="05050102010706020507" pitchFamily="18" charset="2"/>
              </a:rPr>
              <a:t>g</a:t>
            </a:r>
            <a:r>
              <a:rPr lang="en-US" dirty="0"/>
              <a:t> as an eigenvalue</a:t>
            </a:r>
          </a:p>
          <a:p>
            <a:pPr lvl="1"/>
            <a:r>
              <a:rPr lang="en-US" dirty="0"/>
              <a:t>Thus, there are infinitely many eigenvalues, and as many eigenvalues as there are real numbers</a:t>
            </a:r>
          </a:p>
          <a:p>
            <a:pPr lvl="1"/>
            <a:r>
              <a:rPr lang="en-US" dirty="0"/>
              <a:t>Also, the dimension of the eigenspace corresponding to any eigenvalue is one, so given </a:t>
            </a:r>
            <a:r>
              <a:rPr lang="en-US" i="1" dirty="0">
                <a:latin typeface="Symbol" panose="05050102010706020507" pitchFamily="18" charset="2"/>
              </a:rPr>
              <a:t>g</a:t>
            </a:r>
            <a:r>
              <a:rPr lang="en-US" dirty="0"/>
              <a:t> and </a:t>
            </a:r>
            <a:r>
              <a:rPr lang="en-US" dirty="0">
                <a:latin typeface="Times New Roman" panose="02020603050405020304" pitchFamily="18" charset="0"/>
              </a:rPr>
              <a:t>(1, </a:t>
            </a:r>
            <a:r>
              <a:rPr lang="en-US" i="1" dirty="0">
                <a:latin typeface="Symbol" panose="05050102010706020507" pitchFamily="18" charset="2"/>
              </a:rPr>
              <a:t>g</a:t>
            </a:r>
            <a:r>
              <a:rPr lang="en-US" dirty="0">
                <a:latin typeface="Times New Roman" panose="02020603050405020304" pitchFamily="18" charset="0"/>
              </a:rPr>
              <a:t>, </a:t>
            </a:r>
            <a:r>
              <a:rPr lang="en-US" i="1" dirty="0">
                <a:latin typeface="Symbol" panose="05050102010706020507" pitchFamily="18" charset="2"/>
              </a:rPr>
              <a:t>g </a:t>
            </a:r>
            <a:r>
              <a:rPr lang="en-US" baseline="30000" dirty="0">
                <a:latin typeface="Times New Roman" panose="02020603050405020304" pitchFamily="18" charset="0"/>
              </a:rPr>
              <a:t>2</a:t>
            </a:r>
            <a:r>
              <a:rPr lang="en-US" dirty="0">
                <a:latin typeface="Times New Roman" panose="02020603050405020304" pitchFamily="18" charset="0"/>
              </a:rPr>
              <a:t>, </a:t>
            </a:r>
            <a:r>
              <a:rPr lang="en-US" i="1" dirty="0">
                <a:latin typeface="Symbol" panose="05050102010706020507" pitchFamily="18" charset="2"/>
              </a:rPr>
              <a:t>g </a:t>
            </a:r>
            <a:r>
              <a:rPr lang="en-US" baseline="30000" dirty="0">
                <a:latin typeface="Times New Roman" panose="02020603050405020304" pitchFamily="18" charset="0"/>
              </a:rPr>
              <a:t>3</a:t>
            </a:r>
            <a:r>
              <a:rPr lang="en-US" dirty="0">
                <a:latin typeface="Times New Roman" panose="02020603050405020304" pitchFamily="18" charset="0"/>
              </a:rPr>
              <a:t>, </a:t>
            </a:r>
            <a:r>
              <a:rPr lang="en-US" i="1" dirty="0">
                <a:latin typeface="Symbol" panose="05050102010706020507" pitchFamily="18" charset="2"/>
              </a:rPr>
              <a:t>g </a:t>
            </a:r>
            <a:r>
              <a:rPr lang="en-US" baseline="30000" dirty="0">
                <a:latin typeface="Times New Roman" panose="02020603050405020304" pitchFamily="18" charset="0"/>
              </a:rPr>
              <a:t>4</a:t>
            </a:r>
            <a:r>
              <a:rPr lang="en-US" dirty="0">
                <a:latin typeface="Times New Roman" panose="02020603050405020304" pitchFamily="18" charset="0"/>
              </a:rPr>
              <a:t>, …),</a:t>
            </a:r>
            <a:br>
              <a:rPr lang="en-US" dirty="0">
                <a:latin typeface="Times New Roman" panose="02020603050405020304" pitchFamily="18" charset="0"/>
              </a:rPr>
            </a:br>
            <a:r>
              <a:rPr lang="en-US" dirty="0">
                <a:latin typeface="Times New Roman" panose="02020603050405020304" pitchFamily="18" charset="0"/>
              </a:rPr>
              <a:t>the eigenvectors of </a:t>
            </a:r>
            <a:r>
              <a:rPr lang="en-US" i="1" dirty="0">
                <a:latin typeface="Symbol" panose="05050102010706020507" pitchFamily="18" charset="2"/>
              </a:rPr>
              <a:t>g</a:t>
            </a:r>
            <a:r>
              <a:rPr lang="en-US" dirty="0"/>
              <a:t> are all scalar multiples of the corresponding geometric sequence</a:t>
            </a:r>
          </a:p>
          <a:p>
            <a:r>
              <a:rPr lang="en-US" dirty="0"/>
              <a:t>If we consider complex geometric sequences,</a:t>
            </a:r>
            <a:br>
              <a:rPr lang="en-US" dirty="0"/>
            </a:br>
            <a:r>
              <a:rPr lang="en-US" dirty="0"/>
              <a:t>	there is an eigenvector for every complex value </a:t>
            </a:r>
            <a:r>
              <a:rPr lang="en-US" i="1" dirty="0">
                <a:latin typeface="Symbol" panose="05050102010706020507" pitchFamily="18" charset="2"/>
              </a:rPr>
              <a:t>g</a:t>
            </a:r>
            <a:endParaRPr lang="en-US" dirty="0"/>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pic>
        <p:nvPicPr>
          <p:cNvPr id="9" name="Audio 8">
            <a:hlinkClick r:id="" action="ppaction://media"/>
            <a:extLst>
              <a:ext uri="{FF2B5EF4-FFF2-40B4-BE49-F238E27FC236}">
                <a16:creationId xmlns:a16="http://schemas.microsoft.com/office/drawing/2014/main" id="{3A8F3C4A-568C-4DF8-BA6E-D3B541AC9CD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38663284"/>
      </p:ext>
    </p:extLst>
  </p:cSld>
  <p:clrMapOvr>
    <a:masterClrMapping/>
  </p:clrMapOvr>
  <mc:AlternateContent xmlns:mc="http://schemas.openxmlformats.org/markup-compatibility/2006">
    <mc:Choice xmlns:p14="http://schemas.microsoft.com/office/powerpoint/2010/main" Requires="p14">
      <p:transition spd="slow" p14:dur="2000" advTm="91033"/>
    </mc:Choice>
    <mc:Fallback>
      <p:transition spd="slow" advTm="91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First, let us find solutions to</a:t>
            </a:r>
          </a:p>
          <a:p>
            <a:pPr marL="0" indent="0" algn="ctr">
              <a:buNone/>
            </a:pPr>
            <a:r>
              <a:rPr lang="en-US" i="1" dirty="0">
                <a:latin typeface="Times New Roman" panose="02020603050405020304" pitchFamily="18" charset="0"/>
              </a:rPr>
              <a:t>Dx</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0</a:t>
            </a:r>
            <a:endParaRPr lang="en-US" i="1" dirty="0">
              <a:latin typeface="Times New Roman" panose="02020603050405020304" pitchFamily="18" charset="0"/>
            </a:endParaRPr>
          </a:p>
          <a:p>
            <a:r>
              <a:rPr lang="en-US" dirty="0"/>
              <a:t>Thus, if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[0],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[1],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[2],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[3], …)</a:t>
            </a:r>
            <a:r>
              <a:rPr lang="en-US" dirty="0"/>
              <a:t>, it follows that all solutions are of the form</a:t>
            </a:r>
          </a:p>
          <a:p>
            <a:pPr marL="0" indent="0" algn="ctr">
              <a:buNone/>
            </a:pP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c,</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[0],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[1],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[2],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[3], …)</a:t>
            </a:r>
            <a:endParaRPr lang="en-US" dirty="0"/>
          </a:p>
          <a:p>
            <a:pPr lvl="1"/>
            <a:r>
              <a:rPr lang="en-US" dirty="0"/>
              <a:t>Here, </a:t>
            </a:r>
            <a:r>
              <a:rPr lang="en-US" i="1" dirty="0"/>
              <a:t>c</a:t>
            </a:r>
            <a:r>
              <a:rPr lang="en-US" dirty="0"/>
              <a:t> is an arbitrary scalar value</a:t>
            </a:r>
          </a:p>
          <a:p>
            <a:pPr lvl="1"/>
            <a:r>
              <a:rPr lang="en-US" dirty="0"/>
              <a:t>Thus, all solutions are of the form</a:t>
            </a:r>
          </a:p>
          <a:p>
            <a:pPr marL="457200" lvl="1" indent="0" algn="ctr">
              <a:buNone/>
            </a:pPr>
            <a:r>
              <a:rPr lang="en-US" dirty="0">
                <a:latin typeface="Times New Roman" panose="02020603050405020304" pitchFamily="18" charset="0"/>
              </a:rPr>
              <a:t>(0</a:t>
            </a:r>
            <a:r>
              <a:rPr lang="en-US" i="1" dirty="0">
                <a:latin typeface="Times New Roman" panose="02020603050405020304" pitchFamily="18" charset="0"/>
              </a:rPr>
              <a:t>,</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[0],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[1],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[2],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latin typeface="Times New Roman" panose="02020603050405020304" pitchFamily="18" charset="0"/>
              </a:rPr>
              <a:t>[3], …) + </a:t>
            </a:r>
            <a:r>
              <a:rPr lang="en-US" i="1" dirty="0">
                <a:latin typeface="Times New Roman" panose="02020603050405020304" pitchFamily="18" charset="0"/>
              </a:rPr>
              <a:t>c</a:t>
            </a:r>
            <a:r>
              <a:rPr lang="en-US" dirty="0">
                <a:latin typeface="Times New Roman" panose="02020603050405020304" pitchFamily="18" charset="0"/>
              </a:rPr>
              <a:t>(1, 0, 0, 0, 0, …)</a:t>
            </a:r>
            <a:endParaRPr lang="en-US" dirty="0"/>
          </a:p>
          <a:p>
            <a:pPr lvl="1"/>
            <a:endParaRPr lang="en-US" dirty="0">
              <a:latin typeface="Times New Roman" panose="02020603050405020304" pitchFamily="18" charset="0"/>
            </a:endParaRPr>
          </a:p>
          <a:p>
            <a:pPr lvl="1"/>
            <a:endParaRPr lang="en-US" dirty="0"/>
          </a:p>
          <a:p>
            <a:pPr marL="457200" lvl="1" indent="0">
              <a:buNone/>
            </a:pPr>
            <a:endParaRPr lang="en-US" i="1" dirty="0">
              <a:latin typeface="Symbol" panose="05050102010706020507" pitchFamily="18" charset="2"/>
            </a:endParaRPr>
          </a:p>
          <a:p>
            <a:pPr marL="457200" lvl="1" indent="0">
              <a:buNone/>
            </a:pPr>
            <a:endParaRPr lang="en-US" i="1" dirty="0">
              <a:latin typeface="Symbol" panose="05050102010706020507" pitchFamily="18" charset="2"/>
            </a:endParaRPr>
          </a:p>
          <a:p>
            <a:pPr lvl="1"/>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cxnSp>
        <p:nvCxnSpPr>
          <p:cNvPr id="8" name="Straight Arrow Connector 7">
            <a:extLst>
              <a:ext uri="{FF2B5EF4-FFF2-40B4-BE49-F238E27FC236}">
                <a16:creationId xmlns:a16="http://schemas.microsoft.com/office/drawing/2014/main" id="{DCABD0EC-3F7C-430A-A172-A739FFB6DF50}"/>
              </a:ext>
            </a:extLst>
          </p:cNvPr>
          <p:cNvCxnSpPr/>
          <p:nvPr/>
        </p:nvCxnSpPr>
        <p:spPr>
          <a:xfrm flipV="1">
            <a:off x="5794744" y="4763386"/>
            <a:ext cx="404037" cy="4572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8FB6F6D-129D-4B9B-96BD-ED6D120CCDAE}"/>
              </a:ext>
            </a:extLst>
          </p:cNvPr>
          <p:cNvSpPr txBox="1"/>
          <p:nvPr/>
        </p:nvSpPr>
        <p:spPr>
          <a:xfrm>
            <a:off x="2998381" y="5242487"/>
            <a:ext cx="5018568"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This is in the null space of </a:t>
            </a:r>
            <a:r>
              <a:rPr kumimoji="0" lang="en-US" sz="22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 </a:t>
            </a:r>
            <a:r>
              <a:rPr kumimoji="0" lang="en-US" sz="2200" b="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and </a:t>
            </a:r>
            <a:r>
              <a:rPr kumimoji="0" lang="en-US" sz="22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ED </a:t>
            </a:r>
            <a:r>
              <a:rPr kumimoji="0" lang="en-US" sz="2200" b="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22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I</a:t>
            </a:r>
            <a:endParaRPr lang="en-US" dirty="0"/>
          </a:p>
        </p:txBody>
      </p:sp>
      <p:pic>
        <p:nvPicPr>
          <p:cNvPr id="21" name="Audio 20">
            <a:hlinkClick r:id="" action="ppaction://media"/>
            <a:extLst>
              <a:ext uri="{FF2B5EF4-FFF2-40B4-BE49-F238E27FC236}">
                <a16:creationId xmlns:a16="http://schemas.microsoft.com/office/drawing/2014/main" id="{4CBC1BAA-938F-4789-A8C7-00FD7397F9D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28503059"/>
      </p:ext>
    </p:extLst>
  </p:cSld>
  <p:clrMapOvr>
    <a:masterClrMapping/>
  </p:clrMapOvr>
  <mc:AlternateContent xmlns:mc="http://schemas.openxmlformats.org/markup-compatibility/2006" xmlns:p14="http://schemas.microsoft.com/office/powerpoint/2010/main">
    <mc:Choice Requires="p14">
      <p:transition spd="slow" p14:dur="2000" advTm="93544"/>
    </mc:Choice>
    <mc:Fallback xmlns="">
      <p:transition spd="slow" advTm="93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1"/>
                </p:tgtEl>
              </p:cMediaNode>
            </p:audio>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Next, let us find solutions to</a:t>
            </a:r>
          </a:p>
          <a:p>
            <a:pPr marL="0" indent="0" algn="ctr">
              <a:buNone/>
            </a:pPr>
            <a:r>
              <a:rPr lang="en-US" i="1" dirty="0">
                <a:latin typeface="Times New Roman" panose="02020603050405020304" pitchFamily="18" charset="0"/>
              </a:rPr>
              <a:t>Ex</a:t>
            </a:r>
            <a:r>
              <a:rPr lang="en-US" dirty="0">
                <a:latin typeface="Times New Roman" panose="02020603050405020304" pitchFamily="18" charset="0"/>
              </a:rPr>
              <a:t> + </a:t>
            </a:r>
            <a:r>
              <a:rPr lang="en-US" i="1" dirty="0">
                <a:latin typeface="Symbol" panose="05050102010706020507" pitchFamily="18" charset="2"/>
              </a:rPr>
              <a:t>a</a:t>
            </a:r>
            <a:r>
              <a:rPr lang="en-US" baseline="-25000" dirty="0">
                <a:latin typeface="Times New Roman" panose="02020603050405020304" pitchFamily="18" charset="0"/>
              </a:rPr>
              <a:t>0 </a:t>
            </a:r>
            <a:r>
              <a:rPr lang="en-US" i="1" dirty="0">
                <a:latin typeface="Times New Roman" panose="02020603050405020304" pitchFamily="18" charset="0"/>
              </a:rPr>
              <a:t>x</a:t>
            </a:r>
            <a:r>
              <a:rPr lang="en-US" dirty="0">
                <a:latin typeface="Times New Roman" panose="02020603050405020304" pitchFamily="18" charset="0"/>
              </a:rPr>
              <a:t> = 0</a:t>
            </a:r>
          </a:p>
          <a:p>
            <a:r>
              <a:rPr lang="en-US" dirty="0"/>
              <a:t>Substituting our </a:t>
            </a:r>
            <a:r>
              <a:rPr lang="en-US" dirty="0" err="1"/>
              <a:t>eigensignals</a:t>
            </a:r>
            <a:r>
              <a:rPr lang="en-US" dirty="0"/>
              <a:t> into this</a:t>
            </a:r>
          </a:p>
          <a:p>
            <a:endParaRPr lang="en-US" dirty="0"/>
          </a:p>
          <a:p>
            <a:endParaRPr lang="en-US" dirty="0"/>
          </a:p>
          <a:p>
            <a:endParaRPr lang="en-US" dirty="0"/>
          </a:p>
          <a:p>
            <a:endParaRPr lang="en-US" dirty="0"/>
          </a:p>
          <a:p>
            <a:r>
              <a:rPr lang="en-US" dirty="0"/>
              <a:t>Thus, the ratio must be </a:t>
            </a:r>
            <a:r>
              <a:rPr lang="en-US" i="1" dirty="0">
                <a:latin typeface="Symbol" panose="05050102010706020507" pitchFamily="18" charset="2"/>
              </a:rPr>
              <a:t>g</a:t>
            </a:r>
            <a:r>
              <a:rPr lang="en-US" dirty="0">
                <a:latin typeface="Times New Roman" panose="02020603050405020304" pitchFamily="18" charset="0"/>
              </a:rPr>
              <a:t> = –</a:t>
            </a:r>
            <a:r>
              <a:rPr lang="en-US" i="1" dirty="0">
                <a:latin typeface="Symbol" panose="05050102010706020507" pitchFamily="18" charset="2"/>
              </a:rPr>
              <a:t>a</a:t>
            </a:r>
            <a:r>
              <a:rPr lang="en-US" baseline="-25000" dirty="0">
                <a:latin typeface="Times New Roman" panose="02020603050405020304" pitchFamily="18" charset="0"/>
              </a:rPr>
              <a:t>0</a:t>
            </a:r>
            <a:r>
              <a:rPr lang="en-US" dirty="0">
                <a:latin typeface="Times New Roman" panose="02020603050405020304" pitchFamily="18" charset="0"/>
              </a:rPr>
              <a:t> </a:t>
            </a:r>
          </a:p>
          <a:p>
            <a:pPr lvl="1"/>
            <a:endParaRPr lang="en-US" dirty="0">
              <a:latin typeface="Times New Roman" panose="02020603050405020304" pitchFamily="18" charset="0"/>
            </a:endParaRPr>
          </a:p>
          <a:p>
            <a:pPr lvl="1"/>
            <a:endParaRPr lang="en-US" dirty="0"/>
          </a:p>
          <a:p>
            <a:pPr marL="457200" lvl="1" indent="0">
              <a:buNone/>
            </a:pPr>
            <a:endParaRPr lang="en-US" i="1" dirty="0">
              <a:latin typeface="Symbol" panose="05050102010706020507" pitchFamily="18" charset="2"/>
            </a:endParaRPr>
          </a:p>
          <a:p>
            <a:pPr marL="457200" lvl="1" indent="0">
              <a:buNone/>
            </a:pPr>
            <a:endParaRPr lang="en-US" i="1" dirty="0">
              <a:latin typeface="Symbol" panose="05050102010706020507" pitchFamily="18" charset="2"/>
            </a:endParaRPr>
          </a:p>
          <a:p>
            <a:pPr lvl="1"/>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2" name="Object 11">
            <a:extLst>
              <a:ext uri="{FF2B5EF4-FFF2-40B4-BE49-F238E27FC236}">
                <a16:creationId xmlns:a16="http://schemas.microsoft.com/office/drawing/2014/main" id="{3118CDA9-C9E2-4113-A5CE-3DA5D4458575}"/>
              </a:ext>
            </a:extLst>
          </p:cNvPr>
          <p:cNvGraphicFramePr>
            <a:graphicFrameLocks noChangeAspect="1"/>
          </p:cNvGraphicFramePr>
          <p:nvPr>
            <p:extLst>
              <p:ext uri="{D42A27DB-BD31-4B8C-83A1-F6EECF244321}">
                <p14:modId xmlns:p14="http://schemas.microsoft.com/office/powerpoint/2010/main" val="2599563837"/>
              </p:ext>
            </p:extLst>
          </p:nvPr>
        </p:nvGraphicFramePr>
        <p:xfrm>
          <a:off x="3804793" y="3368324"/>
          <a:ext cx="1712913" cy="508000"/>
        </p:xfrm>
        <a:graphic>
          <a:graphicData uri="http://schemas.openxmlformats.org/presentationml/2006/ole">
            <mc:AlternateContent xmlns:mc="http://schemas.openxmlformats.org/markup-compatibility/2006">
              <mc:Choice xmlns:v="urn:schemas-microsoft-com:vml" Requires="v">
                <p:oleObj spid="_x0000_s588836" name="Equation" r:id="rId6" imgW="812520" imgH="241200" progId="Equation.DSMT4">
                  <p:embed/>
                </p:oleObj>
              </mc:Choice>
              <mc:Fallback>
                <p:oleObj name="Equation" r:id="rId6" imgW="812520" imgH="241200" progId="Equation.DSMT4">
                  <p:embed/>
                  <p:pic>
                    <p:nvPicPr>
                      <p:cNvPr id="8" name="Object 7">
                        <a:extLst>
                          <a:ext uri="{FF2B5EF4-FFF2-40B4-BE49-F238E27FC236}">
                            <a16:creationId xmlns:a16="http://schemas.microsoft.com/office/drawing/2014/main" id="{9B5BC822-30F8-4D98-B3BE-801F9776497A}"/>
                          </a:ext>
                        </a:extLst>
                      </p:cNvPr>
                      <p:cNvPicPr/>
                      <p:nvPr/>
                    </p:nvPicPr>
                    <p:blipFill>
                      <a:blip r:embed="rId7"/>
                      <a:stretch>
                        <a:fillRect/>
                      </a:stretch>
                    </p:blipFill>
                    <p:spPr>
                      <a:xfrm>
                        <a:off x="3804793" y="3368324"/>
                        <a:ext cx="1712913" cy="5080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925EBEE-5337-41DF-8D84-1386B7688EA8}"/>
              </a:ext>
            </a:extLst>
          </p:cNvPr>
          <p:cNvGraphicFramePr>
            <a:graphicFrameLocks noChangeAspect="1"/>
          </p:cNvGraphicFramePr>
          <p:nvPr>
            <p:extLst>
              <p:ext uri="{D42A27DB-BD31-4B8C-83A1-F6EECF244321}">
                <p14:modId xmlns:p14="http://schemas.microsoft.com/office/powerpoint/2010/main" val="3747873013"/>
              </p:ext>
            </p:extLst>
          </p:nvPr>
        </p:nvGraphicFramePr>
        <p:xfrm>
          <a:off x="3819081" y="3876324"/>
          <a:ext cx="1684338" cy="534988"/>
        </p:xfrm>
        <a:graphic>
          <a:graphicData uri="http://schemas.openxmlformats.org/presentationml/2006/ole">
            <mc:AlternateContent xmlns:mc="http://schemas.openxmlformats.org/markup-compatibility/2006">
              <mc:Choice xmlns:v="urn:schemas-microsoft-com:vml" Requires="v">
                <p:oleObj spid="_x0000_s588837" name="Equation" r:id="rId8" imgW="799920" imgH="253800" progId="Equation.DSMT4">
                  <p:embed/>
                </p:oleObj>
              </mc:Choice>
              <mc:Fallback>
                <p:oleObj name="Equation" r:id="rId8" imgW="799920" imgH="253800" progId="Equation.DSMT4">
                  <p:embed/>
                  <p:pic>
                    <p:nvPicPr>
                      <p:cNvPr id="12" name="Object 11">
                        <a:extLst>
                          <a:ext uri="{FF2B5EF4-FFF2-40B4-BE49-F238E27FC236}">
                            <a16:creationId xmlns:a16="http://schemas.microsoft.com/office/drawing/2014/main" id="{3118CDA9-C9E2-4113-A5CE-3DA5D4458575}"/>
                          </a:ext>
                        </a:extLst>
                      </p:cNvPr>
                      <p:cNvPicPr/>
                      <p:nvPr/>
                    </p:nvPicPr>
                    <p:blipFill>
                      <a:blip r:embed="rId9"/>
                      <a:stretch>
                        <a:fillRect/>
                      </a:stretch>
                    </p:blipFill>
                    <p:spPr>
                      <a:xfrm>
                        <a:off x="3819081" y="3876324"/>
                        <a:ext cx="1684338" cy="5349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975A194D-7A69-459B-9B5B-74DFA9D95FA5}"/>
              </a:ext>
            </a:extLst>
          </p:cNvPr>
          <p:cNvGraphicFramePr>
            <a:graphicFrameLocks noChangeAspect="1"/>
          </p:cNvGraphicFramePr>
          <p:nvPr>
            <p:extLst>
              <p:ext uri="{D42A27DB-BD31-4B8C-83A1-F6EECF244321}">
                <p14:modId xmlns:p14="http://schemas.microsoft.com/office/powerpoint/2010/main" val="627035831"/>
              </p:ext>
            </p:extLst>
          </p:nvPr>
        </p:nvGraphicFramePr>
        <p:xfrm>
          <a:off x="3752406" y="2867680"/>
          <a:ext cx="1765300" cy="508000"/>
        </p:xfrm>
        <a:graphic>
          <a:graphicData uri="http://schemas.openxmlformats.org/presentationml/2006/ole">
            <mc:AlternateContent xmlns:mc="http://schemas.openxmlformats.org/markup-compatibility/2006">
              <mc:Choice xmlns:v="urn:schemas-microsoft-com:vml" Requires="v">
                <p:oleObj spid="_x0000_s588838" name="Equation" r:id="rId10" imgW="838080" imgH="241200" progId="Equation.DSMT4">
                  <p:embed/>
                </p:oleObj>
              </mc:Choice>
              <mc:Fallback>
                <p:oleObj name="Equation" r:id="rId10" imgW="838080" imgH="241200" progId="Equation.DSMT4">
                  <p:embed/>
                  <p:pic>
                    <p:nvPicPr>
                      <p:cNvPr id="8" name="Object 7">
                        <a:extLst>
                          <a:ext uri="{FF2B5EF4-FFF2-40B4-BE49-F238E27FC236}">
                            <a16:creationId xmlns:a16="http://schemas.microsoft.com/office/drawing/2014/main" id="{9B5BC822-30F8-4D98-B3BE-801F9776497A}"/>
                          </a:ext>
                        </a:extLst>
                      </p:cNvPr>
                      <p:cNvPicPr/>
                      <p:nvPr/>
                    </p:nvPicPr>
                    <p:blipFill>
                      <a:blip r:embed="rId11"/>
                      <a:stretch>
                        <a:fillRect/>
                      </a:stretch>
                    </p:blipFill>
                    <p:spPr>
                      <a:xfrm>
                        <a:off x="3752406" y="2867680"/>
                        <a:ext cx="1765300" cy="508000"/>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17FD07AF-FF7A-409F-A7B5-62F5E113AA1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87142286"/>
      </p:ext>
    </p:extLst>
  </p:cSld>
  <p:clrMapOvr>
    <a:masterClrMapping/>
  </p:clrMapOvr>
  <mc:AlternateContent xmlns:mc="http://schemas.openxmlformats.org/markup-compatibility/2006" xmlns:p14="http://schemas.microsoft.com/office/powerpoint/2010/main">
    <mc:Choice Requires="p14">
      <p:transition spd="slow" p14:dur="2000" advTm="91304"/>
    </mc:Choice>
    <mc:Fallback xmlns="">
      <p:transition spd="slow" advTm="9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Discrete-time signals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given </a:t>
            </a:r>
            <a:r>
              <a:rPr lang="en-US" i="1" dirty="0">
                <a:latin typeface="Times New Roman" panose="02020603050405020304" pitchFamily="18" charset="0"/>
              </a:rPr>
              <a:t>Ex</a:t>
            </a:r>
            <a:r>
              <a:rPr lang="en-US" dirty="0">
                <a:latin typeface="Times New Roman" panose="02020603050405020304" pitchFamily="18" charset="0"/>
              </a:rPr>
              <a:t> + 2</a:t>
            </a:r>
            <a:r>
              <a:rPr lang="en-US" baseline="-25000"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 = 0</a:t>
            </a:r>
            <a:r>
              <a:rPr lang="en-US" dirty="0"/>
              <a:t>, we note that if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(–2)</a:t>
            </a:r>
            <a:r>
              <a:rPr lang="en-US" i="1" baseline="30000" dirty="0">
                <a:latin typeface="Times New Roman" panose="02020603050405020304" pitchFamily="18" charset="0"/>
              </a:rPr>
              <a:t>n</a:t>
            </a:r>
            <a:r>
              <a:rPr lang="en-US" dirty="0">
                <a:latin typeface="Times New Roman" panose="02020603050405020304" pitchFamily="18" charset="0"/>
              </a:rPr>
              <a:t>  </a:t>
            </a:r>
            <a:br>
              <a:rPr lang="en-US" dirty="0">
                <a:latin typeface="Times New Roman" panose="02020603050405020304" pitchFamily="18" charset="0"/>
              </a:rPr>
            </a:br>
            <a:r>
              <a:rPr lang="en-US" dirty="0"/>
              <a:t>then </a:t>
            </a:r>
            <a:r>
              <a:rPr lang="en-US" i="1" dirty="0">
                <a:latin typeface="Times New Roman" panose="02020603050405020304" pitchFamily="18" charset="0"/>
              </a:rPr>
              <a:t>Ex</a:t>
            </a:r>
            <a:r>
              <a:rPr lang="en-US" dirty="0">
                <a:latin typeface="Times New Roman" panose="02020603050405020304" pitchFamily="18" charset="0"/>
              </a:rPr>
              <a:t> = –2</a:t>
            </a:r>
            <a:r>
              <a:rPr lang="en-US" i="1" dirty="0">
                <a:latin typeface="Times New Roman" panose="02020603050405020304" pitchFamily="18" charset="0"/>
              </a:rPr>
              <a:t>x</a:t>
            </a:r>
            <a:r>
              <a:rPr lang="en-US" dirty="0"/>
              <a:t> and</a:t>
            </a:r>
          </a:p>
          <a:p>
            <a:endParaRPr lang="en-US" dirty="0"/>
          </a:p>
          <a:p>
            <a:endParaRPr lang="en-US" dirty="0"/>
          </a:p>
          <a:p>
            <a:r>
              <a:rPr lang="en-US" dirty="0"/>
              <a:t>To view this more clearly:</a:t>
            </a:r>
          </a:p>
          <a:p>
            <a:pPr lvl="1"/>
            <a:endParaRPr lang="en-US" dirty="0">
              <a:latin typeface="Times New Roman" panose="02020603050405020304" pitchFamily="18" charset="0"/>
            </a:endParaRPr>
          </a:p>
          <a:p>
            <a:pPr lvl="1"/>
            <a:endParaRPr lang="en-US" dirty="0"/>
          </a:p>
          <a:p>
            <a:pPr marL="457200" lvl="1" indent="0">
              <a:buNone/>
            </a:pPr>
            <a:endParaRPr lang="en-US" i="1" dirty="0">
              <a:latin typeface="Symbol" panose="05050102010706020507" pitchFamily="18" charset="2"/>
            </a:endParaRPr>
          </a:p>
          <a:p>
            <a:pPr marL="457200" lvl="1" indent="0">
              <a:buNone/>
            </a:pPr>
            <a:endParaRPr lang="en-US" i="1" dirty="0">
              <a:latin typeface="Symbol" panose="05050102010706020507" pitchFamily="18" charset="2"/>
            </a:endParaRPr>
          </a:p>
          <a:p>
            <a:pPr lvl="1"/>
            <a:endParaRPr lang="en-US" i="1" dirty="0">
              <a:latin typeface="Symbol" panose="05050102010706020507" pitchFamily="18" charset="2"/>
            </a:endParaRPr>
          </a:p>
        </p:txBody>
      </p:sp>
      <p:sp>
        <p:nvSpPr>
          <p:cNvPr id="4" name="Footer Placeholder 3"/>
          <p:cNvSpPr>
            <a:spLocks noGrp="1"/>
          </p:cNvSpPr>
          <p:nvPr>
            <p:ph type="ftr" sz="quarter" idx="11"/>
          </p:nvPr>
        </p:nvSpPr>
        <p:spPr/>
        <p:txBody>
          <a:bodyPr/>
          <a:lstStyle/>
          <a:p>
            <a:r>
              <a:rPr lang="en-US"/>
              <a:t>Eigenvalues and eigenvectors of signals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0" name="Object 9">
            <a:extLst>
              <a:ext uri="{FF2B5EF4-FFF2-40B4-BE49-F238E27FC236}">
                <a16:creationId xmlns:a16="http://schemas.microsoft.com/office/drawing/2014/main" id="{15047A93-2FDF-47F1-854C-AB0EFB12ECB8}"/>
              </a:ext>
            </a:extLst>
          </p:cNvPr>
          <p:cNvGraphicFramePr>
            <a:graphicFrameLocks noChangeAspect="1"/>
          </p:cNvGraphicFramePr>
          <p:nvPr>
            <p:extLst>
              <p:ext uri="{D42A27DB-BD31-4B8C-83A1-F6EECF244321}">
                <p14:modId xmlns:p14="http://schemas.microsoft.com/office/powerpoint/2010/main" val="1051333969"/>
              </p:ext>
            </p:extLst>
          </p:nvPr>
        </p:nvGraphicFramePr>
        <p:xfrm>
          <a:off x="3849687" y="2249701"/>
          <a:ext cx="1444625" cy="720725"/>
        </p:xfrm>
        <a:graphic>
          <a:graphicData uri="http://schemas.openxmlformats.org/presentationml/2006/ole">
            <mc:AlternateContent xmlns:mc="http://schemas.openxmlformats.org/markup-compatibility/2006">
              <mc:Choice xmlns:v="urn:schemas-microsoft-com:vml" Requires="v">
                <p:oleObj spid="_x0000_s599052" name="Equation" r:id="rId6" imgW="685800" imgH="342720" progId="Equation.DSMT4">
                  <p:embed/>
                </p:oleObj>
              </mc:Choice>
              <mc:Fallback>
                <p:oleObj name="Equation" r:id="rId6" imgW="685800" imgH="342720" progId="Equation.DSMT4">
                  <p:embed/>
                  <p:pic>
                    <p:nvPicPr>
                      <p:cNvPr id="10" name="Object 9">
                        <a:extLst>
                          <a:ext uri="{FF2B5EF4-FFF2-40B4-BE49-F238E27FC236}">
                            <a16:creationId xmlns:a16="http://schemas.microsoft.com/office/drawing/2014/main" id="{15047A93-2FDF-47F1-854C-AB0EFB12ECB8}"/>
                          </a:ext>
                        </a:extLst>
                      </p:cNvPr>
                      <p:cNvPicPr/>
                      <p:nvPr/>
                    </p:nvPicPr>
                    <p:blipFill>
                      <a:blip r:embed="rId7"/>
                      <a:stretch>
                        <a:fillRect/>
                      </a:stretch>
                    </p:blipFill>
                    <p:spPr>
                      <a:xfrm>
                        <a:off x="3849687" y="2249701"/>
                        <a:ext cx="1444625" cy="7207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4339CDF-BCC2-4B2C-8722-46DADAB39503}"/>
              </a:ext>
            </a:extLst>
          </p:cNvPr>
          <p:cNvGraphicFramePr>
            <a:graphicFrameLocks noChangeAspect="1"/>
          </p:cNvGraphicFramePr>
          <p:nvPr>
            <p:extLst>
              <p:ext uri="{D42A27DB-BD31-4B8C-83A1-F6EECF244321}">
                <p14:modId xmlns:p14="http://schemas.microsoft.com/office/powerpoint/2010/main" val="3534593399"/>
              </p:ext>
            </p:extLst>
          </p:nvPr>
        </p:nvGraphicFramePr>
        <p:xfrm>
          <a:off x="1908969" y="3549863"/>
          <a:ext cx="5326062" cy="1416050"/>
        </p:xfrm>
        <a:graphic>
          <a:graphicData uri="http://schemas.openxmlformats.org/presentationml/2006/ole">
            <mc:AlternateContent xmlns:mc="http://schemas.openxmlformats.org/markup-compatibility/2006">
              <mc:Choice xmlns:v="urn:schemas-microsoft-com:vml" Requires="v">
                <p:oleObj spid="_x0000_s599053" name="Equation" r:id="rId8" imgW="2527200" imgH="672840" progId="Equation.DSMT4">
                  <p:embed/>
                </p:oleObj>
              </mc:Choice>
              <mc:Fallback>
                <p:oleObj name="Equation" r:id="rId8" imgW="2527200" imgH="672840" progId="Equation.DSMT4">
                  <p:embed/>
                  <p:pic>
                    <p:nvPicPr>
                      <p:cNvPr id="15" name="Object 14">
                        <a:extLst>
                          <a:ext uri="{FF2B5EF4-FFF2-40B4-BE49-F238E27FC236}">
                            <a16:creationId xmlns:a16="http://schemas.microsoft.com/office/drawing/2014/main" id="{64339CDF-BCC2-4B2C-8722-46DADAB39503}"/>
                          </a:ext>
                        </a:extLst>
                      </p:cNvPr>
                      <p:cNvPicPr/>
                      <p:nvPr/>
                    </p:nvPicPr>
                    <p:blipFill>
                      <a:blip r:embed="rId9"/>
                      <a:stretch>
                        <a:fillRect/>
                      </a:stretch>
                    </p:blipFill>
                    <p:spPr>
                      <a:xfrm>
                        <a:off x="1908969" y="3549863"/>
                        <a:ext cx="5326062" cy="1416050"/>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6329020D-D00F-4C2D-8C1D-FE651A9BE4C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26521508"/>
      </p:ext>
    </p:extLst>
  </p:cSld>
  <p:clrMapOvr>
    <a:masterClrMapping/>
  </p:clrMapOvr>
  <mc:AlternateContent xmlns:mc="http://schemas.openxmlformats.org/markup-compatibility/2006" xmlns:p14="http://schemas.microsoft.com/office/powerpoint/2010/main">
    <mc:Choice Requires="p14">
      <p:transition spd="slow" p14:dur="2000" advTm="119328"/>
    </mc:Choice>
    <mc:Fallback xmlns="">
      <p:transition spd="slow" advTm="11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24.4|27.8|32.7"/>
</p:tagLst>
</file>

<file path=ppt/tags/tag10.xml><?xml version="1.0" encoding="utf-8"?>
<p:tagLst xmlns:a="http://schemas.openxmlformats.org/drawingml/2006/main" xmlns:r="http://schemas.openxmlformats.org/officeDocument/2006/relationships" xmlns:p="http://schemas.openxmlformats.org/presentationml/2006/main">
  <p:tag name="TIMING" val="|10.3|8|14.1"/>
</p:tagLst>
</file>

<file path=ppt/tags/tag11.xml><?xml version="1.0" encoding="utf-8"?>
<p:tagLst xmlns:a="http://schemas.openxmlformats.org/drawingml/2006/main" xmlns:r="http://schemas.openxmlformats.org/officeDocument/2006/relationships" xmlns:p="http://schemas.openxmlformats.org/presentationml/2006/main">
  <p:tag name="TIMING" val="|12.8|12|20.1"/>
</p:tagLst>
</file>

<file path=ppt/tags/tag12.xml><?xml version="1.0" encoding="utf-8"?>
<p:tagLst xmlns:a="http://schemas.openxmlformats.org/drawingml/2006/main" xmlns:r="http://schemas.openxmlformats.org/officeDocument/2006/relationships" xmlns:p="http://schemas.openxmlformats.org/presentationml/2006/main">
  <p:tag name="TIMING" val="|23.1|8.8|46|6.3|20.6"/>
</p:tagLst>
</file>

<file path=ppt/tags/tag13.xml><?xml version="1.0" encoding="utf-8"?>
<p:tagLst xmlns:a="http://schemas.openxmlformats.org/drawingml/2006/main" xmlns:r="http://schemas.openxmlformats.org/officeDocument/2006/relationships" xmlns:p="http://schemas.openxmlformats.org/presentationml/2006/main">
  <p:tag name="TIMING" val="|29.5|10.6|17.5|10.4|13.5"/>
</p:tagLst>
</file>

<file path=ppt/tags/tag14.xml><?xml version="1.0" encoding="utf-8"?>
<p:tagLst xmlns:a="http://schemas.openxmlformats.org/drawingml/2006/main" xmlns:r="http://schemas.openxmlformats.org/officeDocument/2006/relationships" xmlns:p="http://schemas.openxmlformats.org/presentationml/2006/main">
  <p:tag name="TIMING" val="|11|7.1|8.5|5.8"/>
</p:tagLst>
</file>

<file path=ppt/tags/tag15.xml><?xml version="1.0" encoding="utf-8"?>
<p:tagLst xmlns:a="http://schemas.openxmlformats.org/drawingml/2006/main" xmlns:r="http://schemas.openxmlformats.org/officeDocument/2006/relationships" xmlns:p="http://schemas.openxmlformats.org/presentationml/2006/main">
  <p:tag name="TIMING" val="|14.7|35.8|5.4|15"/>
</p:tagLst>
</file>

<file path=ppt/tags/tag16.xml><?xml version="1.0" encoding="utf-8"?>
<p:tagLst xmlns:a="http://schemas.openxmlformats.org/drawingml/2006/main" xmlns:r="http://schemas.openxmlformats.org/officeDocument/2006/relationships" xmlns:p="http://schemas.openxmlformats.org/presentationml/2006/main">
  <p:tag name="TIMING" val="|12.4|22.5|17.1|11.1|22.3"/>
</p:tagLst>
</file>

<file path=ppt/tags/tag17.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4.7|21.6"/>
</p:tagLst>
</file>

<file path=ppt/tags/tag3.xml><?xml version="1.0" encoding="utf-8"?>
<p:tagLst xmlns:a="http://schemas.openxmlformats.org/drawingml/2006/main" xmlns:r="http://schemas.openxmlformats.org/officeDocument/2006/relationships" xmlns:p="http://schemas.openxmlformats.org/presentationml/2006/main">
  <p:tag name="TIMING" val="|22.3|21.3|23|19.3|16.2"/>
</p:tagLst>
</file>

<file path=ppt/tags/tag4.xml><?xml version="1.0" encoding="utf-8"?>
<p:tagLst xmlns:a="http://schemas.openxmlformats.org/drawingml/2006/main" xmlns:r="http://schemas.openxmlformats.org/officeDocument/2006/relationships" xmlns:p="http://schemas.openxmlformats.org/presentationml/2006/main">
  <p:tag name="TIMING" val="|17.8|19.2|9.3|30"/>
</p:tagLst>
</file>

<file path=ppt/tags/tag5.xml><?xml version="1.0" encoding="utf-8"?>
<p:tagLst xmlns:a="http://schemas.openxmlformats.org/drawingml/2006/main" xmlns:r="http://schemas.openxmlformats.org/officeDocument/2006/relationships" xmlns:p="http://schemas.openxmlformats.org/presentationml/2006/main">
  <p:tag name="TIMING" val="|17.8|30.3|9.1|17.4"/>
</p:tagLst>
</file>

<file path=ppt/tags/tag6.xml><?xml version="1.0" encoding="utf-8"?>
<p:tagLst xmlns:a="http://schemas.openxmlformats.org/drawingml/2006/main" xmlns:r="http://schemas.openxmlformats.org/officeDocument/2006/relationships" xmlns:p="http://schemas.openxmlformats.org/presentationml/2006/main">
  <p:tag name="TIMING" val="|17.1|24.4|13.3|23.8"/>
</p:tagLst>
</file>

<file path=ppt/tags/tag7.xml><?xml version="1.0" encoding="utf-8"?>
<p:tagLst xmlns:a="http://schemas.openxmlformats.org/drawingml/2006/main" xmlns:r="http://schemas.openxmlformats.org/officeDocument/2006/relationships" xmlns:p="http://schemas.openxmlformats.org/presentationml/2006/main">
  <p:tag name="TIMING" val="|33.5|15.7"/>
</p:tagLst>
</file>

<file path=ppt/tags/tag8.xml><?xml version="1.0" encoding="utf-8"?>
<p:tagLst xmlns:a="http://schemas.openxmlformats.org/drawingml/2006/main" xmlns:r="http://schemas.openxmlformats.org/officeDocument/2006/relationships" xmlns:p="http://schemas.openxmlformats.org/presentationml/2006/main">
  <p:tag name="TIMING" val="|16.7|32.8|7.9|34.7"/>
</p:tagLst>
</file>

<file path=ppt/tags/tag9.xml><?xml version="1.0" encoding="utf-8"?>
<p:tagLst xmlns:a="http://schemas.openxmlformats.org/drawingml/2006/main" xmlns:r="http://schemas.openxmlformats.org/officeDocument/2006/relationships" xmlns:p="http://schemas.openxmlformats.org/presentationml/2006/main">
  <p:tag name="TIMING" val="|7|17.9|35|15.2|23.4|1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57203</TotalTime>
  <Words>1744</Words>
  <Application>Microsoft Office PowerPoint</Application>
  <PresentationFormat>On-screen Show (4:3)</PresentationFormat>
  <Paragraphs>241</Paragraphs>
  <Slides>24</Slides>
  <Notes>0</Notes>
  <HiddenSlides>0</HiddenSlides>
  <MMClips>24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5"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12.2 Eigenvalues and eigenvectors of signals</vt:lpstr>
      <vt:lpstr>Introduction</vt:lpstr>
      <vt:lpstr>Discrete-time signals</vt:lpstr>
      <vt:lpstr>Discrete-time signals</vt:lpstr>
      <vt:lpstr>Discrete-time signals</vt:lpstr>
      <vt:lpstr>Discrete-time signals</vt:lpstr>
      <vt:lpstr>Discrete-time signals</vt:lpstr>
      <vt:lpstr>Discrete-time signals</vt:lpstr>
      <vt:lpstr>Discrete-time signals</vt:lpstr>
      <vt:lpstr>Discrete-time signals</vt:lpstr>
      <vt:lpstr>Discrete-time signals</vt:lpstr>
      <vt:lpstr>Discrete-time signals</vt:lpstr>
      <vt:lpstr>Continuous-time signals</vt:lpstr>
      <vt:lpstr>Continuous-time signals</vt:lpstr>
      <vt:lpstr>Continuous-time signals</vt:lpstr>
      <vt:lpstr>Continuous-time signals</vt:lpstr>
      <vt:lpstr>Continuous-time signals</vt:lpstr>
      <vt:lpstr>Continuous-time signals</vt:lpstr>
      <vt:lpstr>Continuous-time signals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1286</cp:revision>
  <dcterms:created xsi:type="dcterms:W3CDTF">2020-04-30T19:27:29Z</dcterms:created>
  <dcterms:modified xsi:type="dcterms:W3CDTF">2020-11-30T09:21:08Z</dcterms:modified>
</cp:coreProperties>
</file>